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1"/>
  </p:sldMasterIdLst>
  <p:notesMasterIdLst>
    <p:notesMasterId r:id="rId52"/>
  </p:notesMasterIdLst>
  <p:sldIdLst>
    <p:sldId id="316" r:id="rId2"/>
    <p:sldId id="372" r:id="rId3"/>
    <p:sldId id="318" r:id="rId4"/>
    <p:sldId id="414" r:id="rId5"/>
    <p:sldId id="415" r:id="rId6"/>
    <p:sldId id="416" r:id="rId7"/>
    <p:sldId id="417" r:id="rId8"/>
    <p:sldId id="418" r:id="rId9"/>
    <p:sldId id="319" r:id="rId10"/>
    <p:sldId id="398" r:id="rId11"/>
    <p:sldId id="373" r:id="rId12"/>
    <p:sldId id="374" r:id="rId13"/>
    <p:sldId id="400" r:id="rId14"/>
    <p:sldId id="419" r:id="rId15"/>
    <p:sldId id="375" r:id="rId16"/>
    <p:sldId id="377" r:id="rId17"/>
    <p:sldId id="378" r:id="rId18"/>
    <p:sldId id="379" r:id="rId19"/>
    <p:sldId id="393" r:id="rId20"/>
    <p:sldId id="427" r:id="rId21"/>
    <p:sldId id="411" r:id="rId22"/>
    <p:sldId id="383" r:id="rId23"/>
    <p:sldId id="428" r:id="rId24"/>
    <p:sldId id="412" r:id="rId25"/>
    <p:sldId id="364" r:id="rId26"/>
    <p:sldId id="385" r:id="rId27"/>
    <p:sldId id="413" r:id="rId28"/>
    <p:sldId id="386" r:id="rId29"/>
    <p:sldId id="388" r:id="rId30"/>
    <p:sldId id="422" r:id="rId31"/>
    <p:sldId id="421" r:id="rId32"/>
    <p:sldId id="390" r:id="rId33"/>
    <p:sldId id="429" r:id="rId34"/>
    <p:sldId id="384" r:id="rId35"/>
    <p:sldId id="281" r:id="rId36"/>
    <p:sldId id="380" r:id="rId37"/>
    <p:sldId id="426" r:id="rId38"/>
    <p:sldId id="396" r:id="rId39"/>
    <p:sldId id="397" r:id="rId40"/>
    <p:sldId id="395" r:id="rId41"/>
    <p:sldId id="381" r:id="rId42"/>
    <p:sldId id="382" r:id="rId43"/>
    <p:sldId id="352" r:id="rId44"/>
    <p:sldId id="420" r:id="rId45"/>
    <p:sldId id="424" r:id="rId46"/>
    <p:sldId id="425" r:id="rId47"/>
    <p:sldId id="423" r:id="rId48"/>
    <p:sldId id="405" r:id="rId49"/>
    <p:sldId id="406" r:id="rId50"/>
    <p:sldId id="409" r:id="rId51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A22"/>
    <a:srgbClr val="F3F6F8"/>
    <a:srgbClr val="282828"/>
    <a:srgbClr val="0080C6"/>
    <a:srgbClr val="D8E0E6"/>
    <a:srgbClr val="AFDFEC"/>
    <a:srgbClr val="5BC8EE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311" autoAdjust="0"/>
    <p:restoredTop sz="96696"/>
  </p:normalViewPr>
  <p:slideViewPr>
    <p:cSldViewPr snapToGrid="0" snapToObjects="1">
      <p:cViewPr>
        <p:scale>
          <a:sx n="71" d="100"/>
          <a:sy n="71" d="100"/>
        </p:scale>
        <p:origin x="69" y="363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-12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10-26T09:03:34.805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5:39.6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1510 4154 11904,'106'-36'120,"-1"-4"0,-2-4 0,-2-5 0,12-12-120,-54 25 26,-1-2 1,-2-2 0,-2-3-1,-2-3 1,-2-1 0,8-14-27,10-20 13,-4-3 1,-3-3 0,-4-3-1,-5-2 1,-3-2 0,-5-2 0,22-70-14,-20 27 19,-5-3 0,-7-1 0,-6-2 0,-7-1 1,-3-39-20,-11 60 17,-5-1 0,-7 1 1,-4 0-1,-17-66-17,16 134 67,-2-1 0,-3 2 0,-3 0 0,-2 1-1,-2 0 1,-3 2 0,-1 1 0,-4 1 0,-1 2 0,-3 1 0,-14-15-67,15 25-108,-2 2 0,-2 2 0,-1 1 0,-1 2 0,-17-10 108,-55-28-63,-54-24 63,97 58 113,-1 4-1,-1 2 1,-1 4-1,-2 2 0,-12 1-112,25 9-26,-1 3 0,-1 3 0,1 2 0,-1 3 0,0 3 0,-33 5 26,22 2-3,2 4 0,0 3 1,1 3-1,0 2 0,2 4 1,0 3-1,2 3 0,-37 23 3,11 4-522,2 4-1,3 4 0,3 4 1,3 3-1,-44 52 523,6 4-7221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6:40.54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758 93 12800,'-114'-16'1050,"-41"2"-1050,-2 0 619,97 8-869,25 4-273,1-2 0,0-2 0,0 0 1,-17-8 522,47 12 38,10 0 63,23 0 206,41 3 148,62-3-32,-68-1-621,0 3-1,14 5 199,-58-3-91,-1 0-1,1 2 0,-1 1 0,0 0 0,0 1 0,-1 1 1,1 1-1,-2 1 0,5 3 92,-17-10 32,0 1 0,-1 1 1,1-1-1,-1 1 0,0-1 0,0 1 0,0 1 1,0 0-33,-3-4 5,0 0 0,-1 0 1,1 0-1,0 1 1,-1-1-1,1 0 1,-1 0-1,0 1 0,1-1 1,-1 0-1,0 0 1,0 1-1,1-1 1,-1 0-1,0 1 1,-1-1-1,1 0 0,0 1 1,0-1-1,0 0 1,-1 1-1,1-1 1,-1 0-1,1 0 1,-1 1-1,1-1 0,-1 0 1,0 0-1,0 0 1,1 0-1,-1 0 1,0 0-1,0 0 1,0 0-1,-1 1-5,-2 1-30,0 0 1,0 0-1,-1 0 1,1-1-1,-1 0 1,1 1-1,-1-2 0,0 1 1,-4 1 29,-48 8 12,51-10-19,-117 16 391,-98 1-384,204-17 73,0-1 0,0-1 1,0 0-1,1-1 0,-1-1 1,0-1-1,-7-3-73,19 6-29,0-1 1,1 0-1,-1 0 0,1 0 1,0-1-1,-1 1 0,1-1 0,0 0 1,1 0-1,-1-1 0,0 1 1,1-1-1,0 0 0,0 0 1,0 0-1,0 0 0,1 0 1,0-1-1,-1 1 0,2-1 0,-1 1 1,0-1-1,1 0 0,0 0 1,0 0-1,0 1 0,1-5 29,0 7 36,0 0-1,0-1 1,1 1 0,-1 0-1,1 0 1,-1 0-1,1 0 1,0 0 0,0 0-1,0 0 1,0 0-1,0 0 1,0 0-1,1 1 1,-1-1 0,0 0-1,1 1 1,0-1-1,-1 1 1,1-1 0,0 1-1,0 0 1,-1 0-1,1 0 1,0 0-1,0 0 1,0 0 0,2 0-36,8-3 278,1 0 1,0 1 0,0 0-1,6 0-278,-8 1-761,44-8 566,2 3 0,-1 1 1,1 4-1,5 1 195,-51 3 121,-18 0 106,-23 2-271,-57 5-715,3 0 992,0-3 0,-13-4-233,11-2-352,86 0 346,0 0 1,-1 0 0,1 0 0,0 0 0,-1-1-1,1 1 1,0 0 0,-1 0 0,1 0-1,0 0 1,0 1 0,-1-1 0,1 0 0,0 0-1,-1 0 1,1 0 0,0 0 0,0 0-1,-1 0 1,1 0 0,0 1 0,0-1 0,-1 0-1,1 0 1,0 0 0,0 1 0,0-1 0,-1 0-1,1 0 1,0 1 0,0-1 0,0 0-1,0 0 1,-1 1 0,1-1 0,0 0 0,0 0-1,0 1 6,9 8 168,21 9 855,-2-5-987,0-2 1,1-1-1,0-1 1,1-1-1,0-2 1,28 3-37,37-2-419,55-3 419,-58-3 760,-41-4-883,-51 3 126,0 0 0,0 1 0,1-1 0,-1 0 0,0 0 0,0 0 1,0 0-1,0 0 0,0 0 0,0 0 0,1 0 0,-1 0 0,0 0 0,0 1 0,0-1 0,0 0 0,0 0 1,0 0-1,0 0 0,0 0 0,0 0 0,0 1 0,0-1 0,0 0 0,0 0 0,1 0 0,-1 0 1,0 0-1,0 0 0,0 1 0,0-1 0,0 0 0,-1 0 0,1 0 0,0 0 0,0 0 0,0 1 0,0-1 1,0 0-1,0 0 0,0 0 0,0 0 0,0 0 0,0 0 0,0 1 0,0-1 0,0 0 0,0 0 0,-1 0 1,1 0-4,0 2-918,-3 6-8356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6:42.67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2299 11520,'6'-8'3,"0"-2"0,0 1 1,-1-1-1,0 1 1,0-2-1,-1 1 0,-1 0 1,0-1-1,0 1 1,-1-1-1,0-1-3,8-83 89,-4-1 0,-4 0 0,-5-15-89,2 75 21,-12-313 151,2-315 1059,13 610-651,14-195-1263,-12 209 538,3 0-1,1 1 0,2 0 0,2 1 0,3-3 146,-8 23 69,0 1 0,2 0 0,0 1 1,1 0-1,1 0 0,0 1 0,11-11-69,-17 21 35,-1 1-1,1-1 1,-1 1-1,1 1 1,0-1-1,1 1 1,-1-1-1,1 2 1,-1-1-1,1 0 1,0 1-1,0 0 0,0 1 1,0-1-1,0 1 1,0 0-1,0 1 1,1 0-1,-1 0 1,0 0-1,0 0 1,1 1-1,-1 0 1,5 2-35,-2 0-35,-1 1 1,1 0 0,0 0 0,-1 1 0,0 0 0,0 0 0,-1 1 0,0 0 0,0 1-1,0-1 1,0 1 0,-1 1 0,0-1 0,-1 1 0,4 7 34,0 0 1,0 2-1,-1-1 1,-1 1 0,-1 0-1,0 1 1,-2 0 0,3 14-1,-4-9 15,-2 1-1,0 0 1,-2 0-1,0 0 1,-2-1 0,0 1-1,-2-1 1,0 0 0,-2 0-1,-2 3-14,-7 17-46,-2-1 0,-1-1 1,-3 0-1,-21 29 46,12-23-43,-2 1 56,2 1-1,2 1 0,-16 43-12,44-91-2,0 1-1,0-1 0,0 1 1,1-1-1,-1 1 0,1 0 1,0-1-1,-1 1 1,1-1-1,0 1 0,1 0 1,-1-1-1,0 1 0,1-1 1,0 1-1,-1-1 0,1 1 1,1 1 2,0-1 15,0 1-1,1 0 1,-1-1 0,1 0 0,0 0-1,0 1 1,0-2 0,0 1 0,0 0-1,4 2-14,6 2 44,0 1 0,1-2 0,0 0-1,0-1 1,0 0 0,4 0-44,21 3-2,0-2 0,1-1 0,-1-2 0,6-2 2,-2 1 10,-1 1-1,1 2 1,20 6-10,-59-10 2,0 0 0,1 0 0,-1 1 0,0-1 1,0 1-1,0 0 0,-1 0 0,1 1 0,0-1 0,-1 1 0,1 0-2,-3-2 0,0 0 1,-1 0-1,1 0 1,0 0-1,0 0 0,-1 1 1,1-1-1,-1 0 1,1 0-1,-1 1 0,0-1 1,1 0-1,-1 1 1,0-1-1,0 0 0,0 1 1,0-1-1,0 0 1,0 1-1,0-1 0,-1 0 1,1 1-1,0-1 1,-1 0-1,1 1 1,-1-1-1,1 0 0,-1 0 1,0 0-1,1 1 1,-1-1-1,0 0 0,0 0 1,0 0-1,0 0 1,0 0-1,-22 24 275,-1 0 1,-2-2-1,0 0 1,-1-2-1,-1-1 1,-24 12-276,7-5-263,-2-2 1,-1-2-1,-14 3 263,44-19-73,-1 0-1,-1-1 1,1-2 0,-1 1 0,0-2 0,0-1 0,0 0-1,-1-2 1,1 0 0,-2-2 73,-17-8-1557,5-1-6715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6:44.53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4 952 12800,'-2'-22'0,"1"-16"-32,1-5 0,3-11-192,1-16 0,4-15 224,-3-15 0,1-13 64,2 12 0,2 3 608,-3 15 0,2 13-896,-3 27 0,-5 22-352,15 16 0,-1-1-7936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7:18.87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226 1 12928,'-2'80'-88,"0"-26"-91,4 28 179,21 160-119,1 31 185,-11 78 3432,-14-342-3335,-3-13-134,-5-18-94,7 16 93,-38-80-65,14 30-27,-1-7 64,-127-378 133,152 435-139,1 3 24,1 1 0,-1-1 0,0 1 0,0-1 0,0 1 0,-1-1 1,1 1-1,0-1 0,-1 1 0,0 0 0,1 0 0,-1 0 0,0 0-18,4 20 21,3-5 33,0 0 0,1 0 0,0 0 0,1-1 0,1 1 0,0-2 0,1 1 0,0-1 0,1-1 0,0 1 0,0-2 0,2 1-54,13 11 166,1-2 0,1 0 0,1-2 0,22 9-166,-34-17 110,0-2 0,1 0 0,-1-1 0,2-1 0,7 1-110,-20-5-108,0 0 0,0 0-1,0-1 1,0 1 0,0-1 0,0-1 0,0 1-1,0 0 1,0-1 0,0 0 0,-1-1 0,1 1-1,0-1 1,0 1 0,-1-1 0,1-1 0,-1 1-1,0-1 1,0 0 0,0 0 0,3-2 108,2-4-11077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7:19.44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159 263 12544,'-3'-23'182,"0"1"0,1-18-182,1 15 328,-1 1 0,-3-9-328,4 25 46,-1 1 0,0 0 0,0 0 0,-1 0 0,0 0 0,0 0 0,-1 1 0,1-1 0,-5-4-46,7 10-39,0-1-1,0 0 1,0 1-1,0 0 0,-1-1 1,1 1-1,0 0 1,-1 0-1,1-1 1,-1 1-1,1 0 0,-1 0 1,0 1-1,1-1 1,-1 0-1,0 0 1,1 1-1,-1-1 1,0 1-1,0 0 0,0 0 1,0-1-1,1 1 1,-1 0-1,0 0 1,0 1-1,0-1 0,0 0 1,1 1-1,-1-1 1,0 1-1,0-1 1,1 1-1,-1 0 0,0 0 1,1 0-1,-1 0 1,1 0-1,-1 0 1,1 0-1,0 0 1,-1 0-1,0 2 40,-3 4 157,0 1 0,0 0-1,1 0 1,0 0 0,1 0 0,-1 1 0,2-1 0,-1 1-1,1 0 1,1 0 0,-1 0 0,1 0 0,1 4-157,-1 3 177,2 0 0,0-1 1,1 1-1,0-1 0,1 1 1,1-1-1,3 8-177,-2-10 21,0 0-1,1 0 1,1-1 0,0 1 0,1-1 0,0-1-1,1 0 1,0 0 0,8 7-21,-9-11 43,1 1 0,-1-2 0,1 1 0,1-1 0,-1 0 0,1-1 1,0 0-1,0-1 0,0 0 0,1 0 0,0-1 0,8 1-43,-15-3 20,1-1 0,0 1 0,0-1 0,-1 0 0,1 0 0,0-1 0,0 1 0,-1-1 0,1 0 0,0 0 0,-1-1 0,1 1 0,-1-1 0,0 0 0,1 0 0,-1-1 0,0 1 1,0-1-1,-1 0 0,1 0 0,0 0 0,-1-1 0,0 1 0,0-1 0,0 1 0,2-5-20,1-1-241,0-2 0,0 1-1,-1-1 1,3-7 241,12-47-5129,-15 51-1783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7:20.32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 67 13184,'0'-2'-6,"-3"-6"-324,0 0 0,1 0 1,0-1-1,0 1 0,1-1 1,0-5 329,27 93 1344,18 115-947,-8-30-1509,-36-163 1107,-1-1 1,1 0-1,0 1 1,1-1-1,-1 1 1,0-1-1,0 0 1,0 1-1,0-1 1,0 1-1,0-1 0,0 0 1,1 1-1,-1-1 1,0 1-1,0-1 1,1 0-1,-1 1 1,0-1-1,0 0 1,1 0-1,-1 1 0,0-1 1,1 0-1,-1 0 1,0 1-1,1-1 5,4-9 324,1-22 456,-4-13-810,-1-1 0,-3-5 30,0 12 45,2 0 0,1 0 0,4-16-45,-5 54 29,0-1 1,0 0-1,0 0 1,0 1-1,0-1 1,0 0-1,0 0 1,1 1-1,-1-1 1,0 0-1,0 1 1,1-1-1,-1 0 1,0 0-1,1 1 1,-1-1-1,0 1 1,1-1-1,-1 0 1,1 1-1,-1-1 1,1 1-1,0-1 0,0 1-28,-1 0 7,1 0 0,0 1 1,-1-1-1,1 0 1,0 1-1,-1-1 1,1 1-1,-1-1 1,1 1-1,-1-1 1,1 1-1,-1-1 1,1 1-1,-1-1 1,1 1-1,-1 0 1,0-1-1,1 1 0,-1 0 1,0-1-9,19 48-162,-17-43 194,36 105 291,6 14 479,15 75-802,-59-199 8,0 1 0,-1-1 1,1 1-1,0-1 0,0 1 0,1-1 1,-1 0-1,0 1 0,0-1 0,0 1 1,0-1-1,0 1 0,0-1 0,1 1 1,-1-1-1,0 0 0,0 1 0,1-1 1,-1 1-1,0-1 0,0 0 1,1 1-1,-1-1 0,0 0 0,1 0 1,-1 1-1,1-1 0,-1 0 0,0 0 1,1 1-9,5-14 305,0-30 65,-4 3-609,-3 0 0,-1-4 239,0-2-589,2-23 589,0 68-6,0-1 1,0 1-1,0 0 0,0 0 1,0-1-1,0 1 1,0 0-1,1 0 0,-1-1 1,1 1-1,-1 0 1,1 0-1,-1 0 0,1 0 1,0 0-1,-1 0 1,1 0-1,0 0 0,0 0 1,1-1 5,-1 2-1,-1-1 1,1 1-1,0 0 0,0-1 1,0 1-1,0 0 1,0 0-1,0 0 1,0 0-1,0 0 0,0 0 1,0 0-1,0 0 1,0 1-1,0-1 0,0 0 1,-1 0-1,1 1 1,0-1-1,0 1 1,0-1 0,5 3 17,0 1 0,-1 0 0,0 0 0,1 0 0,-1 1 1,3 4-18,16 19 292,-1 2 0,-1 1 1,8 18-293,-2-5-301,-26-42 310,-1 1 1,1-1 0,-1 0 0,1 0-1,0 0 1,0 0 0,0 0 0,0 0-1,0 0 1,0-1 0,1 1 0,-1-1-1,1 0 1,-1 0 0,3 1-10,-3-1-126,0-1 0,0 0 0,0 0 0,0 0 0,0 0-1,0 0 1,0 0 0,0-1 0,0 1 0,0-1 0,-1 1 0,1-1 0,0 0 0,0 0 0,0 0 0,-1 0 0,1 0 0,0 0-1,-1 0 1,1 0 0,0-2 126,14-10-8506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7:21.04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64 11648,'2'4'97,"0"0"0,0 1 1,0-1-1,-1 0 0,0 1 1,0-1-1,0 1 1,0-1-1,-1 1 0,1-1 1,-1 1-1,0 0 0,-1-1 1,1 1-1,-1-1 1,-1 5-99,0 31 486,3-24-498,0 0-1,2 0 1,0 1 0,2 4 13,-3-15 2,0 1 1,0-1-1,1 0 0,0 1 1,0-1-1,0-1 1,1 1-1,-1 0 1,2-1-1,-1 0 1,5 5-3,-8-9 0,-1-1 1,1 1-1,0 0 1,0-1-1,0 1 1,-1-1-1,1 1 1,0-1 0,0 1-1,0-1 1,0 0-1,0 1 1,0-1-1,0 0 1,0 0 0,0 1-1,0-1 1,0 0-1,0 0 1,0 0-1,0-1 1,0 1-1,0 0 1,0 0 0,0 0-1,0-1 1,0 1-1,0 0 1,0-1-1,0 1 1,0-1-1,0 0 1,0 1 0,-1-1-1,1 1 1,0-1-1,0 0 1,-1 0-1,1 1 1,0-1-1,-1 0 1,1 0 0,-1 0-1,4-5 1,-1 0 1,1 0-1,-2 0 1,1-1 0,1-5-2,1-6 127,-1 0 0,-1 0 0,0-1 0,-1 1 0,-1-1 0,-1-5-127,-1 17-288,0 13 130,0 18 130,6 10 500,2-1 1,0-1-1,6 12-472,-2-5-1609,-11-38 1588,14 36-169,-14-36 195,1 0 0,-1-1-1,0 1 1,1 0-1,-1 0 1,0-1 0,1 1-1,-1 0 1,1-1 0,0 1-1,-1-1 1,1 1-1,-1 0 1,1-1 0,0 1-1,0-1 1,-1 0 0,1 1-1,0-1 1,0 0-1,-1 1 1,1-1 0,0 0-1,0 0 1,0 1 0,-1-1-1,1 0 1,0 0-1,0 0 1,0 0 0,0 0-1,-1 0 1,1-1 0,0 1-1,0 0 1,0 0-1,0-1 1,-1 1 0,1 0-1,0-1 1,0 1 0,-1-1-5,4-2 19,0 0 0,-1-1 0,1 1 0,-1-1 0,0 0 0,0 0 0,-1 0 0,1-1 0,-1 1 0,0 0 1,0-1-1,0 0 0,-1 1 0,0-1 0,1-1-19,2-16 189,0 0-1,1-17-188,-4 24-71,5-42-7,3-1 1,14-50 77,-16 88-2480,-3 12-5349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7:21.72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53 0 12544,'-18'65'-116,"9"-34"-5,1 0-1,2 0 1,-1 17 121,3 41 298,4 1 1,4 0 0,8 34-299,-5-58 463,4 0 0,3 4-463,-7-45 224,0-1 0,1 0 1,1 0-1,2-1 0,0 0 1,12 18-225,-18-34 99,1 0 1,-1 0-1,1 0 1,1-1 0,-1 1-1,1-2 1,0 1 0,0-1-1,6 3-99,-11-6 10,1-1-1,-1 0 1,0 0 0,1 0 0,-1 0-1,1 0 1,-1 0 0,1-1-1,-1 1 1,1-1 0,0 0-1,-1 1 1,1-1 0,-1-1-1,1 1 1,0 0 0,-1-1-1,1 1 1,-1-1 0,1 0-1,-1 1 1,1-1 0,-1-1-1,0 1 1,1 0 0,-1 0-1,0-1 1,0 0 0,0 1-1,0-1 1,0 0 0,0 0-1,0-1-8,4-6 10,0 0 1,-1 0-1,0-1 1,0 0 0,-1 0-1,0 0 1,-1 0 0,0-1-1,-1 1 1,0-1 0,0-1-13,2-25 17,-2-1 0,-1-15-16,-4-32 192,2 76-169,0 0 0,-1 0 0,0 0 0,-1 1 0,1-1 0,-1 1-1,-5-8-22,8 15-2,0 1-1,0-1 0,-1 0 0,1 1 0,-1-1 0,1 0 0,-1 1 1,1-1-1,-1 0 0,1 1 0,-1-1 0,1 1 0,-1-1 0,0 1 1,1-1-1,-1 1 0,0-1 0,0 1 0,1 0 0,-1-1 0,0 1 1,0 0-1,0 0 0,1 0 0,-1-1 0,0 1 0,0 0 0,0 0 1,0 0 2,0 1-2,0-1 0,1 1 0,-1-1 0,0 1 0,0-1 0,1 1 0,-1-1 1,0 1-1,0 0 0,1-1 0,-1 1 0,1 0 0,-1 0 0,1-1 0,-1 1 1,1 0-1,-1 0 0,1 0 0,0 0 0,-1 0 0,1-1 0,0 1 0,0 0 1,-1 1 0,1 5-2,-1 1 0,1-1 0,0 1-1,0-1 1,1 0 0,0 1 0,0-1-1,0 0 1,3 5 3,4 14 17,2-1 1,0 0-18,6 8 20,0 0 0,2-1-1,19 25-19,-25-41 1,0 0 0,2 0-1,0-1 1,0-1 0,1-1-1,1 0 1,12 7-1,-23-17 11,0 1 0,1-2 1,-1 1-1,1-1 0,0 0 1,-1 0-1,1 0 0,0-1 0,0 0 1,0 0-1,0 0 0,0-1 1,0 0-1,0 0 0,0-1 1,0 1-1,0-1 0,0-1 0,0 1 1,5-3-12,-3 1 0,-1-1-1,1 0 1,-1-1 0,1 1 0,-1-1 0,0-1 0,-1 1 0,0-1-1,0 0 1,0-1 0,0 0 0,-1 0 0,0 0 0,1-3 0,22-44-3568,20-27-5189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7:22.39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158 1 12160,'-2'1'0,"-1"1"0,1-1 0,-1 0-1,1 1 1,-1-1 0,0 0 0,0-1 0,0 1 0,1 0 0,-1-1 0,0 0 0,0 0 0,0 1 0,0-2 0,-1 1 0,-30 5 6,28-4 84,1 1-1,0 1 1,0-1 0,0 1 0,0 0-1,1 0 1,-1 0 0,1 1 0,0-1-1,0 1 1,0 0 0,0 1 0,1-1-1,0 0 1,-1 2-90,3-3 50,-1 0-1,1 0 1,0 0-1,0 0 1,0 0-1,1 0 1,-1 0-1,1 0 1,-1 0-1,1 1 1,0-1-1,1 0 1,-1 0-1,0 0 1,1 0-1,0 1 1,0-1-1,-1 0 1,2 0-1,-1 0 1,0-1-1,1 1 1,-1 0-1,1 0 1,0-1-1,0 1 1,0-1-50,0 1 109,0-1 0,0 1 0,0-1 1,0 0-1,0 0 0,0 0 1,1 0-1,-1 0 0,3 1-109,-4-3-212,0 1 0,1-1-1,-1 1 1,1-1-1,-1 0 1,1 0 0,-1 0-1,0 0 1,1 0-1,-1 0 1,1 0 0,-1 0-1,1-1 1,-1 1 0,1-1-1,-1 1 1,0-1-1,1 1 1,-1-1 0,1 0 212,10-5-7552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7:26.15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600 49 13056,'-23'-3'806,"0"1"0,0 1 0,-22 3-806,-28-2 1325,-49-11-930,78 5-254,-1 2-1,0 3 0,-39 2-140,76 0 5,-1 0 0,1 1-1,0 0 1,0 0 0,0 1-1,0 0 1,1 0 0,-1 1-5,8-4 0,0 0 0,0 0 1,0 0-1,0 0 0,0 0 1,1 0-1,-1 0 0,0 0 1,0 0-1,0 0 0,0 0 0,0 0 1,0 0-1,1 1 0,-1-1 1,0 0-1,0 0 0,0 0 1,0 0-1,0 0 0,0 0 0,0 0 1,0 1-1,0-1 0,0 0 1,1 0-1,-1 0 0,0 0 1,0 0-1,0 0 0,0 1 1,0-1-1,0 0 0,0 0 0,0 0 1,0 0-1,0 0 0,0 1 1,0-1-1,0 0 0,0 0 1,0 0-1,-1 0 0,1 0 1,0 1-1,0-1 0,0 0 0,0 0 1,0 0-1,0 0 0,0 0 1,0 0-1,0 0 0,0 1 1,-1-1-1,1 0 0,0 0 0,0 0 0,18 1 204,-12 0-207,56 2-27,1-2 0,-1-3-1,12-3 31,183-29 35,-252 33-59,103-14-56,-207 22 72,-9 5 8,-7 1 408,-102 16-2770,212-30-1067,4-1-4475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5:40.0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 0 13440,'-2'70'0,"-2"46"-576,2 44 0,0 43 576,13 11 32,8 20-256,12-17 32,8-8 192,20-19 32,1 1-8512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7:26.95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577 6 12928,'-122'2'3935,"50"-2"-3125,-10-3-810,9-1 86,-10 4-86,59 1-11,-9 0-15,0 1-1,-22 5 27,117 0-373,66-3 502,153-2-711,-129-8 550,-201 16 181,-86-1-101,55-5 555,-62 12-603,111-9-466,-1 1 0,-2 3 466,24-8-1052,-20 6-9641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7:28.28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176 1490 12672,'-21'-90'2105,"3"-10"-2105,4 21 647,-26-124-174,-29-179 83,62 333-345,3 0 0,2 0 0,3-28-211,0 58 48,1 0 0,1 0 1,1 0-1,0 0 0,1 0 0,2 1 0,-1 0 0,2 0 0,1 1 0,5-9-48,0 5 1,0 0 0,2 1-1,0 1 1,1 1-1,1 0 1,0 1 0,2 1-1,0 1 1,7-4-1,-22 16 14,0 1 1,0 0-1,0 0 0,0 0 1,1 0-1,-1 1 0,1 0 1,-1 0-1,1 1 0,-1 0 1,1-1-1,-1 2 1,1-1-1,-1 1 0,1 0 1,-1 0-1,1 0 0,-1 1 1,0 0-1,1 0 1,-1 0-1,0 0 0,-1 1 1,1 0-1,2 2-14,-1-1 14,0 1 1,0 0-1,-1 0 1,0 0-1,0 0 0,0 1 1,-1 0-1,1 0 1,-1 0-1,-1 0 1,1 1-1,-1 0 0,-1-1 1,1 1-1,-1 0 1,0 0-1,0 1 0,0 6-14,-1 9 22,-1 1 0,-2 0 0,0-1 0,-1 0 0,-1 1-1,-1-1 1,-6 13-22,-3 4 88,-1-1 0,-3 0-1,-17 28-87,30-59 12,-1 0-1,1 0 1,-2-1-1,1 0 1,-8 6-12,4-3 17,10-10-17,0 1 1,-1-1-1,1 0 0,-1 1 0,1-1 0,0 1 1,0-1-1,-1 1 0,1-1 0,0 1 0,0-1 1,-1 1-1,1-1 0,0 1 0,0-1 0,0 1 1,0-1-1,0 1 0,0-1 0,0 1 0,0-1 1,0 1-1,0-1 0,0 1 0,0-1 0,0 1 1,0-1-1,1 1 0,11 12-1,-7-10 4,0-1-1,0 0 1,0 0 0,0 0 0,1 0-1,-1-1-2,82 15 44,-47-9-21,0 1 0,-1 1-1,13 7-22,-46-14 4,0 0 0,-1 1-1,0 0 1,1-1-1,-1 2 1,0-1 0,-1 1-1,1 0 1,0 0-1,-1 0 1,0 0 0,0 1-1,-1 0 1,1-1 0,-1 1-1,0 1 1,0-1-1,0 0 1,-1 1 0,0 0-1,0-1 1,-1 1-1,1 0 1,-1 0 0,0 0-1,-1 0 1,1 0-1,-1 0 1,-1 0 0,1 0-1,-1 0 1,0 0-1,0-1 1,-1 3-4,-2 3 6,0 0 1,0 0-1,-1 0 1,0-1-1,-1 1 0,0-2 1,-1 1-1,0-1 0,0 1 1,-1-2-1,0 1 0,0-1 1,-1-1-1,-1 0 1,1 0-1,-1 0 0,0-1 1,0-1-1,-1 0 0,0 0 1,0-1-1,0 0 0,0-1 1,0-1-1,-1 1 1,1-2-1,-1 0 0,0 0 1,1-1-1,-1 0 0,-11-2-6,14-1-379,-1 1 0,1-1 0,0 0 0,0-1 0,0 0 0,0-1 0,1 0-1,0 0 1,0-1 0,-1 0 379,6 3-448,-28-17-9520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7:30.00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212 0 12800,'11'310'4523,"19"40"-4523,-11-134 826,-18-203-827,3 31 103,-2 1-1,-3 7-101,-10-77 139,-79-227 373,-82-194-1387,168 437 891,6 17-12,7 19-8,-2-16 20,0 1 0,1-1 0,1 0 0,-1-1-1,1 0 1,1-1 0,9 8-16,9 5 107,0-1 1,15 7-108,-16-11 36,0-1-1,1-1 1,1-2 0,0-1 0,1-1 0,0-2-1,28 5-35,-53-13-2,1 0-213,-1 0 0,1 0 0,0-1 1,-1 0-1,1 0 0,1 0 215,-5-1-440,1 1 0,-1-1-1,0 1 1,0-1 0,0 0 0,0 0 0,0 0 0,0 0 0,0 0-1,0-1 1,1 0 440,10-9-8074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7:31.13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64 215 13056,'3'-7'6,"7"-15"321,-1-1 0,5-21-327,-12 38 36,-1 0 0,1-1 0,-2 1-1,1 0 1,-1 0 0,1 0-1,-2-1 1,1 1 0,-1 0 0,0 0-1,0 0 1,-1 0 0,-1-6-36,2 10 10,1 1-1,-1-1 1,0 1 0,0 0-1,1-1 1,-1 1 0,0 0 0,0-1-1,0 1 1,0 0 0,0 0-1,0 0 1,-1 0 0,1 0 0,0 0-1,-1 0 1,1 0 0,0 0-1,-1 1 1,1-1 0,-1 1 0,1-1-1,-1 1 1,1-1 0,-1 1-1,0 0 1,1 0 0,-1 0 0,1 0-1,-1 0 1,1 0 0,-1 0-1,0 0 1,1 1 0,-1-1 0,1 1-1,-1-1-9,-1 2 114,0-1 0,0 0 0,1 1 0,-1 0 0,1-1-1,-1 1 1,1 0 0,0 0 0,0 0 0,0 1 0,0-1-1,0 1 1,0-1 0,0 1 0,1-1 0,0 1 0,-1 0 0,1 0-1,0 0-113,-2 9 18,1 0 0,1 0 0,0 0 0,0 1-1,1-1 1,1 0 0,0 1 0,1-1-1,2 11-17,2 2-24,1-1 0,1 0 0,0 0 0,6 7 24,-6-15 68,1 0 0,0-1 0,2 0 0,8 11-68,-13-19 34,0 0 0,1 0 0,0-1 0,0 0-1,1 0 1,-1 0 0,1-1 0,1 0-1,5 2-33,-12-6 5,1 0-1,0 0 0,-1 0 1,1 0-1,0-1 0,-1 1 1,1-1-1,0 0 0,0 0 1,-1 0-1,1 0 0,0 0 1,0-1-1,-1 1 0,1-1 1,0 0-1,-1 1 0,1-1 1,1-1-5,-1 0-1,1-1 0,-1 1 0,1-1 0,-1 1 0,0-1 0,0 0 0,0-1 0,-1 1 0,1 0 0,-1-1 0,0 1 0,1-1 1,2-7 51,0 0 1,-1 0-1,0 0 0,0 0 0,-2-1 0,1 0 0,-1 1 0,0-8-51,-2 0 63,0 0-1,-1 0 0,-1 0 0,-1 0 0,0 1 0,-2-1 0,0 1 0,-1 0 0,-1 0 0,0 1 0,-6-9-62,5 12-70,5 9-408,15 13 338,-1 2 149,0 0 0,0 1 0,-1 1 0,0-1 0,-1 1 0,2 5-9,13 23 91,7 18-91,-10-19 52,17 26-52,-37-64 0,0 1 0,-1-1-1,1 0 1,0 1 0,0-1-1,0 0 1,0 0 0,0 0-1,0 0 1,0 0 0,0 0-1,1 0 1,-1 0-1,0 0 1,0-1 0,1 1-1,-1 0 1,1-1 0,-1 1-1,0-1 1,1 0 0,-1 1-1,1-1 1,-1 0-1,1 0 1,-1 0 0,1-1-1,-1 1 1,1-1-1,-1 0 0,0 0 0,1 0 1,-1 0-1,0 0 0,0 0 0,0-1 1,0 1-1,0 0 0,0-1 0,0 1 1,0 0-1,0-1 0,-1 1 0,1-1 1,-1 1-1,1-1 0,-1 1 0,1-1 1,-1 0-1,0 0 1,6-33-2,-2 1 1,-1-1 0,-1 0-1,-3-19 2,0 17 0,1 36 1,0 0 0,0 0 0,0 0 0,0 0-1,0-1 1,0 1 0,1 0 0,-1 0 0,0 0-1,1 0 1,-1 0 0,0 0 0,1 0-1,-1 0 1,1 0 0,0 0 0,-1 0 0,1 0-1,0 0 0,0 0 2,-1 1 0,1 0 0,0-1 0,-1 1 0,1 0 0,0 0-1,0 0 1,-1 0 0,1-1 0,0 1 0,-1 0 0,1 0 0,0 0 0,0 0-1,-1 0 1,1 1 0,0-1 0,0 0 0,-1 0 0,1 0 0,0 1-1,-1-1-1,6 3 23,-1-1 0,0 1-1,-1 0 1,1 1 0,0-1-1,3 5-22,7 7 33,-1 1 0,-1 1 0,0 0-1,-1 1 1,2 4-33,-4-5-3,0-1-1,1 0 1,1 0 0,1-2 0,0 1-1,9 6 4,-21-20 3,0 0 0,-1 0 0,1 0-1,0-1 1,0 1 0,-1 0-1,1-1 1,0 1 0,0-1-1,0 1 1,0-1 0,0 1 0,0-1-1,0 0 1,0 0 0,0 1-1,0-1 1,0 0 0,0 0-1,0 0 1,0 0 0,0 0 0,0 0-1,0 0 1,0 0 0,0-1-1,0 1 1,0 0 0,0-1-1,0 1 1,0 0 0,0-1 0,0 1-1,0-1 1,0 0 0,-1 1-1,1-1 1,0 0 0,0 1-1,-1-1 1,1 0 0,0 0 0,-1 0-1,1 1 1,-1-1 0,1 0-1,-1 0 1,1 0 0,-1 0-1,0 0 1,1 0 0,-1 0 0,0 0-1,0-1-2,3-8-13,-1 1 0,-1-1 0,1 0 0,-2 0-1,1-3 14,-1 4-24,0 6-5,0-1 0,0 0 0,0 1 0,0-1-1,1 0 1,0 1 0,0-1 0,1-3 29,-1 6-5,-1 1 0,1-1 1,0 0-1,-1 0 0,1 1 1,0-1-1,0 0 0,0 1 1,-1-1-1,1 1 0,0-1 1,0 1-1,0 0 0,0-1 1,0 1-1,0 0 1,0-1-1,0 1 0,0 0 1,0 0-1,0 0 0,0 0 1,0 0-1,0 0 0,0 0 1,0 1-1,0-1 0,0 0 1,0 0-1,0 1 0,0-1 1,0 1-1,0-1 0,1 1 5,8 4 0,0 0-1,-1 1 1,1 0-1,-1 1 1,0 0-1,-1 0 0,0 0 1,0 1-1,3 5 1,30 26 43,-32-30-356,-4-5 539,0 1-1,0-1 1,1 0 0,-1-1-1,2 1-225,-5-3-188,-1 0 0,1-1 0,-1 1 0,1-1 0,-1 1 0,1-1 0,-1 0 0,1 1 0,-1-1 0,1 0 0,0 0 0,-1 0 0,1 0 0,-1-1 0,1 1 0,-1 0 0,1-1 0,-1 1 0,1-1 0,-1 1 0,1-1 0,-1 0 0,2 0 188,15-9-9392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7:33.67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100 29 11520,'0'0'3,"0"0"1,-1 0 0,1 0 0,0 0 0,0 0-1,0 0 1,0 0 0,0-1 0,0 1 0,0 0-1,0 0 1,-1 0 0,1 0 0,0 0-1,0 0 1,0 0 0,0 0 0,0 0 0,0 0-1,0 0 1,0 0 0,-1 0 0,1 0 0,0 1-1,0-1 1,0 0 0,0 0 0,0 0 0,0 0-1,0 0 1,0 0 0,0 0 0,-1 0 0,1 0-1,0 0 1,0 0 0,0 0 0,0 0-1,0 0 1,0 1 0,0-1 0,0 0 0,0 0-1,0 0 1,0 0 0,0 0 0,0 0 0,0 0-1,0 0 1,0 1 0,0-1 0,0 0 0,0 0-1,0 0 1,0 0 0,0 0-4,-8-12 398,2 2-171,4 9-207,1 0 1,0 0-1,-1 1 1,1-1-1,-1 0 1,1 0-1,-1 1 1,1-1-1,-1 1 1,0 0-1,1-1 1,-1 1-1,1 0 1,-1 0-1,0 0 1,1 0-1,-1 0 1,0 0-1,1 0 1,-1 1-1,0-1 0,1 1 1,-1-1-1,1 1 1,-1-1-1,1 1 1,-1 0-1,1 0 1,0 0-1,-1 0 1,1 0-1,0 0 1,0 0-1,-1 0 1,1 1-1,0-1 1,0 0-21,-2 4 157,0-1 0,1 0 0,-1 1 0,1-1 0,0 1 0,0-1 0,0 1 0,1 0 0,0 0 0,0 0 0,-1 5-157,1 5 145,1 0-1,0 0 1,1 0-1,0 1 1,1-1-1,1 0 1,1-1-1,0 1 1,1-1 0,5 13-145,-10-26 20,1 0 1,-1 0 0,1 0-1,-1 0 1,1 0 0,0-1 0,-1 1-1,1 0 1,0 0 0,-1 0 0,1 0-1,0-1 1,0 1 0,0 0-1,0-1 1,0 1 0,0-1 0,0 1-1,0-1 1,0 1 0,0-1 0,0 0-1,0 0 1,0 1-21,0-1-2,0-1-1,0 1 1,1 0-1,-1-1 1,0 1 0,0-1-1,0 1 1,0-1-1,0 0 1,0 1 0,-1-1-1,1 0 1,0 0-1,0 1 1,0-1 0,-1 0-1,1 0 1,0 0-1,-1 0 3,5-6-29,-1-1-1,0 1 1,-1-1-1,1 0 0,0-6 30,13-52 44,-15 57-38,-1 1-1,0 0 0,0 0 0,-1 0 0,0 0 0,-1-1 0,0-1-5,-3 5 162,0 11 200,-1 14 218,5-5-655,1 0 0,0 0 0,1 0 0,1 0-1,0-1 1,1 1 0,1-1 0,0 0 0,1 0-1,2 2 76,-5-11 32,0 0-1,0 0 0,0 0 1,1 0-1,0 0 0,0 0 0,1-1 1,-1 0-1,1 0 0,0 0 0,1 0-31,-3-2 19,1 1-1,0-1 1,-1 0-1,1 0 1,0-1-1,1 1 1,-1-1-1,0 0 1,0 0-1,1 0 1,-1 0-1,0-1 1,1 0-1,-1 0 1,0 0-1,1 0-18,-3-1 2,0 0 0,0 1 0,0-1 0,0 0 0,0 0 0,0 0 0,0 0 0,0 0-1,0 0 1,0-1 0,-1 1 0,1-1 0,-1 1 0,1-1 0,-1 1 0,1-1 0,-1 0-1,0 0 1,0 0 0,0 0 0,0 0-2,3-7 15,0-1 0,-1 1 0,0-1 0,0-2-15,2-10-94,1 2-202,8-22-1621,-3 14-2553,-4 11-2484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7:34.49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26 314 11520,'-3'-58'1063,"5"-40"-1063,-1 16 537,-1 79-491,1-7 10,-1 0 0,-1 0 1,0 1-1,0-1 0,-1 0 1,-1-2-57,3 11 1,0 1 0,0 0 0,0 0 0,0 0 0,0 0 1,0 0-1,0 0 0,0 0 0,0 0 0,0 0 0,0 0 1,0 0-1,0 0 0,-1-1 0,1 1 0,0 0 0,0 0 1,0 0-1,0 0 0,0 0 0,0 0 0,0 0 0,0 0 1,0 0-1,0 0 0,-1 0 0,1 0 0,0 0 0,0 0 1,0 0-1,0 0 0,0 0 0,0 0 0,0 0 1,0 0-1,0 0 0,-1 0 0,1 0 0,0 0 0,0 0 1,0 0-1,0 1 0,0-1 0,0 0 0,0 0 0,0 0 1,0 0-1,0 0 0,0 0 0,0 0 0,-1 0 0,1 0 1,0 0-1,0 0 0,0 0 0,0 1 0,0-1 0,0 0 1,0 0-1,0 0 0,0 0 0,0 0 0,0 0 0,0 0-1,-3 8 22,0 15 127,0 1 1,2-1-1,1 1 1,1 5-150,-1 23 719,-2 57 221,-1 102-446,5-153-155,2 0 0,8 32-339,-10-77 47,0-1 1,0 0 0,2 0-1,-1 0 1,2 0-1,-1 0 1,2-1 0,0 0-1,0 0 1,1 0-1,0-1 1,0 0-1,5 4-47,-10-12 8,1 0 0,-1 1-1,1-1 1,0 0 0,0-1-1,0 1 1,0 0 0,0-1-1,0 0 1,0 1-1,0-1 1,1-1 0,-1 1-1,0 0 1,1-1 0,-1 0-1,0 1 1,1-1 0,-1-1-1,1 1 1,-1 0-1,0-1 1,1 0 0,-1 0-1,0 0 1,0 0 0,0 0-1,1 0 1,-1-1 0,0 0-1,-1 0 1,1 1-1,2-3-7,5-4 23,-1 0-1,0-1 1,0 0-1,-1 0 1,0-1-1,-1 0 1,0 0-1,4-8-22,8-18 92,-1-1 0,-2-1-1,-1-1 1,-2 0-1,-2-1 1,3-25-92,-14 61 1,1 1 0,-1-1 0,0 0 0,0 0 0,0 0 0,-1 1 0,0-3-1,1 5 1,0 1-1,0 0 1,0-1-1,0 1 1,0 0 0,0 0-1,0-1 1,0 1-1,0 0 1,0 0-1,0 0 1,0-1-1,-1 1 1,1 0-1,0 0 1,0-1-1,0 1 1,0 0-1,-1 0 1,1 0-1,0 0 1,0-1-1,0 1 1,-1 0-1,1 0 1,0 0-1,0 0 1,-1 0-1,1 0 1,0 0-1,0 0 1,-1 0-1,1-1 1,0 1-1,0 0 0,-1 1 1,0 0 0,0-1 0,0 1 0,0 0-1,0-1 1,1 1 0,-1 0 0,0 0-1,1 0 1,-1 0 0,0 0 0,1 0 0,-1 0-1,1 0 1,0 0-1,-5 9 12,1 1 0,1 0 0,0-1 0,0 2 1,1-1-1,0 0 0,1 0 0,0 1 0,1-1 0,1 0 0,-1 1 0,3 6-12,0 4-21,1-2 1,1 1-1,1-1 1,1 1-1,1-2 0,3 8 21,-8-21 2,0-1 0,1 1 1,-1 0-1,1-1 0,0 0 0,0 0 0,1 0 0,-1 0 0,1-1 0,0 0 0,0 0 0,1 0 0,-1-1 0,2 1-2,-3-2 8,-1-1 0,1 0 0,0 0 0,-1 0 1,1 0-1,0 0 0,0-1 0,0 0 0,-1 0 0,1 0 0,0 0 1,0-1-1,0 1 0,-1-1 0,1 0 0,0 0 0,0 0 1,-1-1-1,1 1 0,-1-1 0,0 0 0,1 0 0,-1 0 0,2-2-8,19-15 80,0-2-1,-2 0 1,0-2-1,2-4-79,26-28-4157,-3 6-5635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5:40.3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4162 11520,'56'68'85,"2"-2"0,3-3 1,39 29-86,-7-14 987,4-5 1,3-4-988,-49-36-141,1-3 0,2-2-1,1-2 1,1-3 0,9 0 141,12-1-55,2-4-1,0-4 1,0-3 0,1-3-1,0-4 1,1-3 0,-1-4-1,31-7 56,-46 1 95,0-2 0,-1-3 0,-1-4 0,0-1-1,-2-4 1,0-2 0,-2-3 0,-1-2 0,26-20-95,-43 23-102,-2-1 0,-1-2 1,-1-1-1,29-33 102,-22 14-51,-1-1 0,-4-2 0,14-26 51,27-53 67,-6-3 0,-5-4 1,-7-2-1,-6-3 0,-6-2 1,-6-3-1,-7-1 0,-7-4-67,4-62-206,-10-2 0,-8-62 206,-14 116-17,-8 0-1,-6 0 1,-17-59 17,13 135 1,-5 1-1,-3 1 1,-4 0-1,-3 3 1,-4 0-1,-4 2 1,-3 2-1,-4 2 1,-3 2-1,-3 2 1,-37-37-1,49 64-29,-2 1 0,-2 2 0,-2 3 0,-2 1 0,-1 3 0,-2 1 0,-3 2 29,-15-3-323,-3 3 0,0 2-1,-2 4 1,-1 3 0,-15 1 323,-64-18-7541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5:40.7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3639 12928,'115'164'-202,"26"19"202,-100-134-42,3-2 1,2-2-1,1-2 0,3-2 0,35 22 42,-65-50 0,1-1 0,0 0 0,1-2-1,0-1 1,1 0 0,6 0 0,-11-5 24,-1 0 0,1-1 0,0-1 1,0-1-1,0 0 0,1-1 0,-1-1 0,12-3-24,-3-1 22,1-2 1,-1-1-1,-1-1 1,0-1-1,0-1 1,9-6-23,41-26 30,29-24-30,-49 28-22,-2-3 0,-1-2-1,-2-3 1,13-18 22,44-57-129,22-39 129,-47 46-27,-4-3 0,-5-3 0,52-121 27,-37 40 696,-9-3 1,4-43-697,-44 117 106,-5-3 0,-6 0-1,-6-2 1,1-75-106,-20 136-101,-3 1 0,-3 0 0,-3 0 0,-4 0 0,-3 1 0,-3 0 0,-3 1 0,-3 1 0,-12-21 101,6 30-69,-4 2 1,-1 1-1,-3 1 0,-3 2 0,-44-50 69,-44-36-2413,-70-57 2413,24 29-7109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5:41.1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1026 12288,'79'9'0,"54"6"0,37-43 0,44-26-64,-30-86 0,-8-68 32,-69-101 0,-2-2-8576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6:36.27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940 51 12800,'0'0'-1,"0"0"1,-1 0 0,1 0 0,0 0 0,0 0 0,0 0-1,0 0 1,0 0 0,0 0 0,0 0 0,0 0-1,-1 0 1,1 0 0,0 0 0,0 0 0,0 0 0,0 0-1,0 0 1,0 0 0,0 0 0,0 0 0,0 0 0,-1 0-1,1 0 1,0 1 0,0-1 0,0 0 0,0 0-1,0 0 1,0 0 0,0 0 0,0 0 0,0 0 0,0 0-1,0 0 1,0 1 0,0-1 0,0 0 0,0 0 0,0 0-1,0 0 1,0 0 0,0 0 0,0 0 0,0 1-1,0-1 1,0 0 0,0 0 0,0 0 0,0 0 0,0 0-1,0 0 1,0 0 0,0 0 0,0 0 0,0 1 0,0-1-1,0 0 1,0 0 0,0 0 0,1 0 0,-1 0-1,0 0 1,0 0 0,0 0 0,0 0 0,0 0 0,0 0 0,-16 4-24,-24 0 12,-16-7-10,1-3 0,0-1 0,-39-13 22,-27-3-212,111 21 316,0 1 0,1 1 0,-1 0 0,0 0 0,0 1 0,1 0 0,-1 0-1,-3 2-103,-7 3 221,1 1 0,0 0 0,-8 5-221,15-8-35,1 0 0,-1 0 1,-1-1-1,1-1 0,0 0 1,-1-1-1,1 0 0,-1-1 1,1 0-1,-1-1 0,1-1 1,0 0-1,-1 0 0,-4-3 35,10 4 102,0 0-1,-1 0 0,1 0 1,0 1-1,0 0 0,0 0 1,-1 1-1,1 0 0,0 0 1,0 1-1,0 0 0,0 0 1,0 0-1,0 1 0,1 0 1,-1 1-1,-3 2-101,4-3-188,7-3 164,-1 0 1,0 0-1,0 0 1,0 0-1,0 0 1,0 0-1,0 1 1,0-1-1,0 0 1,0 0-1,0 0 1,0 0-1,0 0 1,0 0-1,0 0 1,0 0-1,0 0 1,0 0-1,0 0 1,0 0-1,0 0 1,0 0-1,-1 0 24,10 0-1783,7 0-6782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6:38.39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546 191 11648,'0'0'7,"0"-1"0,-1 1 0,1-1 0,0 1 0,0 0 0,-1-1 0,1 1 0,0 0 0,-1-1 0,1 1 0,0 0 0,-1 0 0,1-1 1,-1 1-1,1 0 0,0 0 0,-1-1 0,1 1 0,-1 0 0,1 0 0,-1 0 0,1 0 0,-1 0 0,1 0 0,0 0 0,-1 0 0,1 0 0,-1 0 1,1 0-1,-1 0 0,1 0-7,-23 1 318,16-1-279,-46 1 210,0-2-1,0-3 1,-15-4-249,48 5-55,0-1-1,1-1 1,0-1 0,0-1-1,0 0 1,1-1-1,0-1 1,1-1-1,0-1 1,-6-4 55,16 9-172,0 0 0,1-1 0,-1 0 0,1 0 0,1-1 0,-1 1 0,1-1 0,0-2 172,-8-13-7456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6:39.06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692 94 12800,'-141'3'-21,"41"1"-58,-22-6 79,89 0-12,0-2 0,0-1 0,0-1 0,1-2 0,-21-8 12,42 12 12,-10-4 106,-1 0 1,2-1 0,-11-7-119,25 10-86,11 3-367,15 3-365,-16 0 857,84-1 727,-10-1-928,-1 4 1,42 7 161,-65 1 891,-1 3 1,37 15-892,-2-2-412,-20-9-623,-67-17 1062,-1 1 0,1-1 0,-1 0 0,1 0 0,-1 0 0,1 0 0,-1 0 0,0 0 0,1 0 0,-1 0 0,1 0 0,-1 0 1,1 0-1,-1 0 0,1 0 0,-1 0 0,1 0 0,-1 0 0,1 0 0,-1-1 0,0 1 0,1 0 0,-1 0 0,1-1 0,-1 1 0,0 0 0,1 0 0,-1-1 0,0 1 0,1 0 0,-1-1 0,0 1 0,1-1 0,-1 1 0,0 0 0,0-1 1,0 1-1,1-1 0,-1 1 0,0-1 0,0 1 0,0 0 0,0-1 0,0 1 0,0-1 0,0 1 0,0-1 0,0 1 0,0-1 0,0 1 0,0-1-27,-1-1-143,1 0-1,-1 0 1,0 0 0,1 0 0,-1 0-1,0 0 1,-1 0 0,1 0-1,0 1 1,0-1 0,-1 0 143,-4-3-6,1 0 0,-1 1 1,0 0-1,0 0 0,-1 0 0,1 1 1,-1 0-1,0 0 0,0 1 1,0 0-1,0 0 0,-3 0 6,-17-3 355,0 2 1,-18 0-356,42 3 46,-70-1 288,-39 5-334,51 0-279,0-3 0,-41-5 279,91 3 179,17 5-1766,3-1-6061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6:39.61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290 50 11904,'-14'-1'0,"-13"-1"0,1 1 0,-5-2-96,-1 0 0,-3-4 448,7 1 0,2 0-352,3 0 0,6 2 0,3 1 0,5-1-64,5 2 0,1 1-8672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891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0556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336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532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3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943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34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107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274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733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509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uk-UA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63111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1465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70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1541714"/>
            <a:ext cx="13006388" cy="825309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GB" sz="3646">
              <a:latin typeface="Verdana" charset="0"/>
              <a:cs typeface="Times New Roman" pitchFamily="2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42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  <p:sldLayoutId id="2147483744" r:id="rId46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4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4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6.xml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9" Type="http://schemas.openxmlformats.org/officeDocument/2006/relationships/image" Target="../media/image96.png"/><Relationship Id="rId21" Type="http://schemas.openxmlformats.org/officeDocument/2006/relationships/image" Target="../media/image87.png"/><Relationship Id="rId34" Type="http://schemas.openxmlformats.org/officeDocument/2006/relationships/customXml" Target="../ink/ink16.xml"/><Relationship Id="rId42" Type="http://schemas.openxmlformats.org/officeDocument/2006/relationships/customXml" Target="../ink/ink20.xml"/><Relationship Id="rId47" Type="http://schemas.openxmlformats.org/officeDocument/2006/relationships/image" Target="../media/image100.png"/><Relationship Id="rId50" Type="http://schemas.openxmlformats.org/officeDocument/2006/relationships/customXml" Target="../ink/ink24.xml"/><Relationship Id="rId7" Type="http://schemas.openxmlformats.org/officeDocument/2006/relationships/image" Target="../media/image791.png"/><Relationship Id="rId2" Type="http://schemas.openxmlformats.org/officeDocument/2006/relationships/notesSlide" Target="../notesSlides/notesSlide9.xml"/><Relationship Id="rId16" Type="http://schemas.openxmlformats.org/officeDocument/2006/relationships/customXml" Target="../ink/ink7.xml"/><Relationship Id="rId29" Type="http://schemas.openxmlformats.org/officeDocument/2006/relationships/image" Target="../media/image91.png"/><Relationship Id="rId11" Type="http://schemas.openxmlformats.org/officeDocument/2006/relationships/image" Target="../media/image81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95.png"/><Relationship Id="rId40" Type="http://schemas.openxmlformats.org/officeDocument/2006/relationships/customXml" Target="../ink/ink19.xml"/><Relationship Id="rId45" Type="http://schemas.openxmlformats.org/officeDocument/2006/relationships/image" Target="../media/image99.png"/><Relationship Id="rId53" Type="http://schemas.openxmlformats.org/officeDocument/2006/relationships/image" Target="../media/image103.png"/><Relationship Id="rId5" Type="http://schemas.openxmlformats.org/officeDocument/2006/relationships/image" Target="../media/image780.png"/><Relationship Id="rId10" Type="http://schemas.openxmlformats.org/officeDocument/2006/relationships/customXml" Target="../ink/ink4.xml"/><Relationship Id="rId19" Type="http://schemas.openxmlformats.org/officeDocument/2006/relationships/image" Target="../media/image86.png"/><Relationship Id="rId31" Type="http://schemas.openxmlformats.org/officeDocument/2006/relationships/image" Target="../media/image92.png"/><Relationship Id="rId44" Type="http://schemas.openxmlformats.org/officeDocument/2006/relationships/customXml" Target="../ink/ink21.xml"/><Relationship Id="rId52" Type="http://schemas.openxmlformats.org/officeDocument/2006/relationships/customXml" Target="../ink/ink25.xml"/><Relationship Id="rId4" Type="http://schemas.openxmlformats.org/officeDocument/2006/relationships/customXml" Target="../ink/ink1.xml"/><Relationship Id="rId9" Type="http://schemas.openxmlformats.org/officeDocument/2006/relationships/image" Target="../media/image80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90.png"/><Relationship Id="rId30" Type="http://schemas.openxmlformats.org/officeDocument/2006/relationships/customXml" Target="../ink/ink14.xml"/><Relationship Id="rId35" Type="http://schemas.openxmlformats.org/officeDocument/2006/relationships/image" Target="../media/image94.png"/><Relationship Id="rId43" Type="http://schemas.openxmlformats.org/officeDocument/2006/relationships/image" Target="../media/image98.png"/><Relationship Id="rId48" Type="http://schemas.openxmlformats.org/officeDocument/2006/relationships/customXml" Target="../ink/ink23.xml"/><Relationship Id="rId8" Type="http://schemas.openxmlformats.org/officeDocument/2006/relationships/customXml" Target="../ink/ink3.xml"/><Relationship Id="rId51" Type="http://schemas.openxmlformats.org/officeDocument/2006/relationships/image" Target="../media/image102.png"/><Relationship Id="rId3" Type="http://schemas.openxmlformats.org/officeDocument/2006/relationships/image" Target="../media/image82.png"/><Relationship Id="rId12" Type="http://schemas.openxmlformats.org/officeDocument/2006/relationships/customXml" Target="../ink/ink5.xml"/><Relationship Id="rId17" Type="http://schemas.openxmlformats.org/officeDocument/2006/relationships/image" Target="../media/image85.png"/><Relationship Id="rId25" Type="http://schemas.openxmlformats.org/officeDocument/2006/relationships/image" Target="../media/image89.png"/><Relationship Id="rId33" Type="http://schemas.openxmlformats.org/officeDocument/2006/relationships/image" Target="../media/image93.png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20" Type="http://schemas.openxmlformats.org/officeDocument/2006/relationships/customXml" Target="../ink/ink9.xml"/><Relationship Id="rId41" Type="http://schemas.openxmlformats.org/officeDocument/2006/relationships/image" Target="../media/image97.png"/><Relationship Id="rId1" Type="http://schemas.openxmlformats.org/officeDocument/2006/relationships/slideLayout" Target="../slideLayouts/slideLayout46.xml"/><Relationship Id="rId6" Type="http://schemas.openxmlformats.org/officeDocument/2006/relationships/customXml" Target="../ink/ink2.xml"/><Relationship Id="rId15" Type="http://schemas.openxmlformats.org/officeDocument/2006/relationships/image" Target="../media/image84.png"/><Relationship Id="rId23" Type="http://schemas.openxmlformats.org/officeDocument/2006/relationships/image" Target="../media/image88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10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4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tiff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850.png"/><Relationship Id="rId4" Type="http://schemas.openxmlformats.org/officeDocument/2006/relationships/image" Target="../media/image84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tiff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8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2" Type="http://schemas.openxmlformats.org/officeDocument/2006/relationships/image" Target="../media/image112.tiff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9.png"/><Relationship Id="rId4" Type="http://schemas.openxmlformats.org/officeDocument/2006/relationships/image" Target="../media/image1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171638895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4334" y="7013448"/>
            <a:ext cx="10267530" cy="2436564"/>
          </a:xfrm>
        </p:spPr>
        <p:txBody>
          <a:bodyPr/>
          <a:lstStyle/>
          <a:p>
            <a:r>
              <a:rPr lang="en-GB" sz="6600" dirty="0">
                <a:latin typeface="Abadi" panose="020B0604020104020204" pitchFamily="34" charset="0"/>
              </a:rPr>
              <a:t>Econometrics for dummies</a:t>
            </a:r>
            <a:br>
              <a:rPr lang="en-GB" sz="3600" dirty="0">
                <a:latin typeface="Abadi" panose="020B0604020104020204" pitchFamily="34" charset="0"/>
              </a:rPr>
            </a:br>
            <a:br>
              <a:rPr lang="en-GB" sz="3600" dirty="0">
                <a:latin typeface="Abadi" panose="020B0604020104020204" pitchFamily="34" charset="0"/>
              </a:rPr>
            </a:br>
            <a:r>
              <a:rPr lang="en-GB" sz="3600" dirty="0">
                <a:latin typeface="Abadi" panose="020B0604020104020204" pitchFamily="34" charset="0"/>
              </a:rPr>
              <a:t>About qualitative and nonlinear relationships</a:t>
            </a:r>
            <a:br>
              <a:rPr lang="en-GB" sz="3600" dirty="0">
                <a:latin typeface="Abadi" panose="020B0604020104020204" pitchFamily="34" charset="0"/>
              </a:rPr>
            </a:br>
            <a:br>
              <a:rPr lang="en-GB" sz="3600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0E7F88-15EF-4430-88D1-3B2143324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92040" cy="652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365580" y="473033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Regression on categorical variable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86" y="1903534"/>
            <a:ext cx="10374736" cy="4954466"/>
          </a:xfrm>
          <a:prstGeom prst="rect">
            <a:avLst/>
          </a:prstGeom>
        </p:spPr>
      </p:pic>
      <p:sp>
        <p:nvSpPr>
          <p:cNvPr id="4" name="Rounded Rectangular Callout 5">
            <a:extLst>
              <a:ext uri="{FF2B5EF4-FFF2-40B4-BE49-F238E27FC236}">
                <a16:creationId xmlns:a16="http://schemas.microsoft.com/office/drawing/2014/main" id="{6B191305-211F-4DBB-A59B-EB132BCA9DFF}"/>
              </a:ext>
            </a:extLst>
          </p:cNvPr>
          <p:cNvSpPr/>
          <p:nvPr/>
        </p:nvSpPr>
        <p:spPr>
          <a:xfrm>
            <a:off x="1700784" y="7095744"/>
            <a:ext cx="6638544" cy="752735"/>
          </a:xfrm>
          <a:prstGeom prst="wedgeRoundRectCallout">
            <a:avLst>
              <a:gd name="adj1" fmla="val -24786"/>
              <a:gd name="adj2" fmla="val -106882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75" dirty="0"/>
              <a:t>Can you interpret this coefficient?</a:t>
            </a:r>
          </a:p>
        </p:txBody>
      </p:sp>
    </p:spTree>
    <p:extLst>
      <p:ext uri="{BB962C8B-B14F-4D97-AF65-F5344CB8AC3E}">
        <p14:creationId xmlns:p14="http://schemas.microsoft.com/office/powerpoint/2010/main" val="1316076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11D234-4A4A-4FA6-B673-490EEF48C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3008"/>
            <a:ext cx="13006388" cy="7845996"/>
          </a:xfrm>
          <a:prstGeom prst="rect">
            <a:avLst/>
          </a:prstGeom>
        </p:spPr>
      </p:pic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853" y="238999"/>
            <a:ext cx="11390699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Creating sets of dummies from categories approach 1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1853" y="7756430"/>
            <a:ext cx="12698127" cy="1330387"/>
          </a:xfrm>
          <a:prstGeom prst="wedgeRoundRectCallout">
            <a:avLst>
              <a:gd name="adj1" fmla="val -25149"/>
              <a:gd name="adj2" fmla="val -73251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06337" indent="-406337">
              <a:buFont typeface="Arial" charset="0"/>
              <a:buChar char="•"/>
            </a:pPr>
            <a:r>
              <a:rPr lang="en-US" sz="2400" dirty="0"/>
              <a:t>We cannot regress dummies for all categories and a constant (dummy variable trap)</a:t>
            </a:r>
          </a:p>
          <a:p>
            <a:pPr marL="406337" indent="-406337">
              <a:buFont typeface="Arial" charset="0"/>
              <a:buChar char="•"/>
            </a:pPr>
            <a:r>
              <a:rPr lang="en-US" sz="2400" dirty="0"/>
              <a:t>R makes sure we don’t fall in the trap and drops one of the dummies (thank you R…that was a close call)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7512" y="5584126"/>
            <a:ext cx="2499144" cy="173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00496" y="75569"/>
            <a:ext cx="11390699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Interpretation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4757"/>
            <a:ext cx="9297169" cy="67615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3A0383-0AF3-4A17-81E7-29C084A0D8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97202" y="333648"/>
            <a:ext cx="6963747" cy="1606291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A895DDC-DF44-4F1A-8D08-FE8C4F124209}"/>
              </a:ext>
            </a:extLst>
          </p:cNvPr>
          <p:cNvCxnSpPr>
            <a:cxnSpLocks/>
          </p:cNvCxnSpPr>
          <p:nvPr/>
        </p:nvCxnSpPr>
        <p:spPr>
          <a:xfrm flipV="1">
            <a:off x="912813" y="4623034"/>
            <a:ext cx="5970154" cy="950629"/>
          </a:xfrm>
          <a:prstGeom prst="bentConnector3">
            <a:avLst>
              <a:gd name="adj1" fmla="val 54289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A6D295E-A28A-4867-9D4F-BC0FE277DA68}"/>
              </a:ext>
            </a:extLst>
          </p:cNvPr>
          <p:cNvCxnSpPr>
            <a:cxnSpLocks/>
          </p:cNvCxnSpPr>
          <p:nvPr/>
        </p:nvCxnSpPr>
        <p:spPr>
          <a:xfrm flipV="1">
            <a:off x="912813" y="1974637"/>
            <a:ext cx="8479840" cy="3854663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2EF86AA-09AF-46B0-B6A9-C9BBEF79D1FC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78302" y="3166737"/>
            <a:ext cx="5403918" cy="1464200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55CF7F9E-1168-4AA6-B562-E849E878A667}"/>
              </a:ext>
            </a:extLst>
          </p:cNvPr>
          <p:cNvSpPr/>
          <p:nvPr/>
        </p:nvSpPr>
        <p:spPr>
          <a:xfrm>
            <a:off x="8836484" y="5070229"/>
            <a:ext cx="3909099" cy="2206314"/>
          </a:xfrm>
          <a:prstGeom prst="wedgeRoundRectCallout">
            <a:avLst>
              <a:gd name="adj1" fmla="val -38802"/>
              <a:gd name="adj2" fmla="val -1871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Non-linear step function….however linear relationship looks like a fairly good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Arrow: Down 38">
                <a:extLst>
                  <a:ext uri="{FF2B5EF4-FFF2-40B4-BE49-F238E27FC236}">
                    <a16:creationId xmlns:a16="http://schemas.microsoft.com/office/drawing/2014/main" id="{8293FFD1-C21B-49A2-BC92-D8E40590F98F}"/>
                  </a:ext>
                </a:extLst>
              </p:cNvPr>
              <p:cNvSpPr/>
              <p:nvPr/>
            </p:nvSpPr>
            <p:spPr>
              <a:xfrm>
                <a:off x="1200616" y="4623034"/>
                <a:ext cx="2260871" cy="950629"/>
              </a:xfrm>
              <a:prstGeom prst="downArrow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𝑒𝑑𝑢𝑙𝑜𝑤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9" name="Arrow: Down 38">
                <a:extLst>
                  <a:ext uri="{FF2B5EF4-FFF2-40B4-BE49-F238E27FC236}">
                    <a16:creationId xmlns:a16="http://schemas.microsoft.com/office/drawing/2014/main" id="{8293FFD1-C21B-49A2-BC92-D8E40590F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616" y="4623034"/>
                <a:ext cx="2260871" cy="950629"/>
              </a:xfrm>
              <a:prstGeom prst="down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Arrow: Down 40">
                <a:extLst>
                  <a:ext uri="{FF2B5EF4-FFF2-40B4-BE49-F238E27FC236}">
                    <a16:creationId xmlns:a16="http://schemas.microsoft.com/office/drawing/2014/main" id="{98B78594-95B8-4265-9667-6DC3DD725A56}"/>
                  </a:ext>
                </a:extLst>
              </p:cNvPr>
              <p:cNvSpPr/>
              <p:nvPr/>
            </p:nvSpPr>
            <p:spPr>
              <a:xfrm rot="10800000">
                <a:off x="5152733" y="4647894"/>
                <a:ext cx="1388685" cy="3807128"/>
              </a:xfrm>
              <a:prstGeom prst="downArrow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41" name="Arrow: Down 40">
                <a:extLst>
                  <a:ext uri="{FF2B5EF4-FFF2-40B4-BE49-F238E27FC236}">
                    <a16:creationId xmlns:a16="http://schemas.microsoft.com/office/drawing/2014/main" id="{98B78594-95B8-4265-9667-6DC3DD725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5152733" y="4647894"/>
                <a:ext cx="1388685" cy="3807128"/>
              </a:xfrm>
              <a:prstGeom prst="downArrow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Arrow: Down 41">
                <a:extLst>
                  <a:ext uri="{FF2B5EF4-FFF2-40B4-BE49-F238E27FC236}">
                    <a16:creationId xmlns:a16="http://schemas.microsoft.com/office/drawing/2014/main" id="{14A90D06-5CC4-4DAC-A4E2-EDB622722EE2}"/>
                  </a:ext>
                </a:extLst>
              </p:cNvPr>
              <p:cNvSpPr/>
              <p:nvPr/>
            </p:nvSpPr>
            <p:spPr>
              <a:xfrm rot="10800000">
                <a:off x="7782333" y="3166737"/>
                <a:ext cx="1027766" cy="1430285"/>
              </a:xfrm>
              <a:prstGeom prst="downArrow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  <m:t>𝑒𝑑𝑢h𝑖𝑔h</m:t>
                          </m:r>
                        </m:sub>
                      </m:sSub>
                      <m:r>
                        <a:rPr lang="en-GB" sz="20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GB" sz="2000" b="0" dirty="0"/>
              </a:p>
            </p:txBody>
          </p:sp>
        </mc:Choice>
        <mc:Fallback xmlns="">
          <p:sp>
            <p:nvSpPr>
              <p:cNvPr id="42" name="Arrow: Down 41">
                <a:extLst>
                  <a:ext uri="{FF2B5EF4-FFF2-40B4-BE49-F238E27FC236}">
                    <a16:creationId xmlns:a16="http://schemas.microsoft.com/office/drawing/2014/main" id="{14A90D06-5CC4-4DAC-A4E2-EDB622722E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7782333" y="3166737"/>
                <a:ext cx="1027766" cy="1430285"/>
              </a:xfrm>
              <a:prstGeom prst="downArrow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 bwMode="auto">
          <a:xfrm>
            <a:off x="414408" y="4613980"/>
            <a:ext cx="8563837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77932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901C87A8-4DEF-4CCA-B614-4E68A6C8CE3B}"/>
              </a:ext>
            </a:extLst>
          </p:cNvPr>
          <p:cNvSpPr txBox="1">
            <a:spLocks noChangeArrowheads="1"/>
          </p:cNvSpPr>
          <p:nvPr/>
        </p:nvSpPr>
        <p:spPr>
          <a:xfrm>
            <a:off x="48291" y="523527"/>
            <a:ext cx="11390699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Testing the validity of a linear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A9247-E1DA-4752-A7EA-AFC1E7B525F6}"/>
              </a:ext>
            </a:extLst>
          </p:cNvPr>
          <p:cNvSpPr txBox="1"/>
          <p:nvPr/>
        </p:nvSpPr>
        <p:spPr>
          <a:xfrm>
            <a:off x="3619500" y="3828443"/>
            <a:ext cx="90932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4000" dirty="0"/>
              <a:t>Edu low to mid = Edu mid to high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F6C5C1A-ABC6-40B5-9C79-2D0B0311D1BB}"/>
              </a:ext>
            </a:extLst>
          </p:cNvPr>
          <p:cNvSpPr/>
          <p:nvPr/>
        </p:nvSpPr>
        <p:spPr>
          <a:xfrm>
            <a:off x="774700" y="1917700"/>
            <a:ext cx="11390699" cy="1155700"/>
          </a:xfrm>
          <a:prstGeom prst="wedgeRoundRectCallout">
            <a:avLst>
              <a:gd name="adj1" fmla="val -8792"/>
              <a:gd name="adj2" fmla="val -1078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Linear: </a:t>
            </a:r>
            <a:r>
              <a:rPr lang="en-GB" dirty="0"/>
              <a:t>A change of 1 in  x variable  always has the same effect on the y variable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B515B15-8E4E-4B75-B4A4-1880B537DA24}"/>
              </a:ext>
            </a:extLst>
          </p:cNvPr>
          <p:cNvSpPr/>
          <p:nvPr/>
        </p:nvSpPr>
        <p:spPr>
          <a:xfrm>
            <a:off x="774700" y="3389102"/>
            <a:ext cx="3416300" cy="152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means in current context </a:t>
            </a: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71B7CD60-FCA2-403A-B0F2-570AF58CC3C8}"/>
              </a:ext>
            </a:extLst>
          </p:cNvPr>
          <p:cNvSpPr/>
          <p:nvPr/>
        </p:nvSpPr>
        <p:spPr>
          <a:xfrm>
            <a:off x="685800" y="5118100"/>
            <a:ext cx="6692900" cy="1689100"/>
          </a:xfrm>
          <a:prstGeom prst="cloudCallout">
            <a:avLst>
              <a:gd name="adj1" fmla="val 54804"/>
              <a:gd name="adj2" fmla="val -698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How to say that in terms of model parameters?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DC36F1-BA91-49EC-9666-C4D5148D1472}"/>
                  </a:ext>
                </a:extLst>
              </p:cNvPr>
              <p:cNvSpPr txBox="1"/>
              <p:nvPr/>
            </p:nvSpPr>
            <p:spPr>
              <a:xfrm>
                <a:off x="1796927" y="7481304"/>
                <a:ext cx="9642063" cy="5965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𝑊𝑎𝑔𝑒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𝑒𝑑𝑢𝑙𝑜𝑤</m:t>
                          </m:r>
                        </m:sub>
                      </m:sSub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edu</m:t>
                      </m:r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low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𝑒𝑑𝑢h𝑖𝑔h</m:t>
                          </m:r>
                        </m:sub>
                      </m:sSub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edu</m:t>
                      </m:r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high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DC36F1-BA91-49EC-9666-C4D5148D1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927" y="7481304"/>
                <a:ext cx="9642063" cy="5965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825BC90A-0C8F-446A-9F11-F457978C52CC}"/>
                  </a:ext>
                </a:extLst>
              </p:cNvPr>
              <p:cNvSpPr/>
              <p:nvPr/>
            </p:nvSpPr>
            <p:spPr>
              <a:xfrm>
                <a:off x="4368800" y="8559386"/>
                <a:ext cx="5740400" cy="825914"/>
              </a:xfrm>
              <a:prstGeom prst="wedgeRoundRectCallout">
                <a:avLst>
                  <a:gd name="adj1" fmla="val -22160"/>
                  <a:gd name="adj2" fmla="val -8204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𝑒𝑑𝑢𝑙𝑜𝑤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𝑒𝑑𝑢h𝑖𝑔h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825BC90A-0C8F-446A-9F11-F457978C5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800" y="8559386"/>
                <a:ext cx="5740400" cy="825914"/>
              </a:xfrm>
              <a:prstGeom prst="wedgeRoundRectCallout">
                <a:avLst>
                  <a:gd name="adj1" fmla="val -22160"/>
                  <a:gd name="adj2" fmla="val -82043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8FD4730-C634-49D5-B217-215CE84F86E7}"/>
                  </a:ext>
                </a:extLst>
              </p:cNvPr>
              <p:cNvSpPr txBox="1"/>
              <p:nvPr/>
            </p:nvSpPr>
            <p:spPr>
              <a:xfrm>
                <a:off x="8338782" y="5118100"/>
                <a:ext cx="4667606" cy="4718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𝑚𝑖𝑑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, 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h𝑖𝑔h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𝑚𝑖𝑑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h𝑖𝑔h</m:t>
                            </m:r>
                          </m:sub>
                        </m:sSub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8FD4730-C634-49D5-B217-215CE84F8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782" y="5118100"/>
                <a:ext cx="4667606" cy="471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9442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B56D9-65BC-4A8A-8D80-1864F3816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kern="0" dirty="0">
                <a:latin typeface="Palatino Linotype" charset="0"/>
              </a:rPr>
              <a:t>Testing the validity of the linear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1B2FB9-81E0-42B0-84B1-C0586A793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96" y="1495897"/>
            <a:ext cx="11793596" cy="46012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A1283C-DED8-4809-A00F-F57BF8744738}"/>
              </a:ext>
            </a:extLst>
          </p:cNvPr>
          <p:cNvSpPr/>
          <p:nvPr/>
        </p:nvSpPr>
        <p:spPr>
          <a:xfrm>
            <a:off x="3073400" y="2222500"/>
            <a:ext cx="3835400" cy="495300"/>
          </a:xfrm>
          <a:prstGeom prst="rect">
            <a:avLst/>
          </a:prstGeom>
          <a:solidFill>
            <a:srgbClr val="FFC000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9E7BE36-8A78-4F9E-A99C-054ABBC66812}"/>
              </a:ext>
            </a:extLst>
          </p:cNvPr>
          <p:cNvSpPr/>
          <p:nvPr/>
        </p:nvSpPr>
        <p:spPr>
          <a:xfrm>
            <a:off x="6769100" y="4089400"/>
            <a:ext cx="3594100" cy="1308100"/>
          </a:xfrm>
          <a:prstGeom prst="wedgeRoundRectCallout">
            <a:avLst>
              <a:gd name="adj1" fmla="val -74897"/>
              <a:gd name="adj2" fmla="val 751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What do you conclude?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84CF6C9A-636F-4602-BEB4-4C9350BA99FB}"/>
              </a:ext>
            </a:extLst>
          </p:cNvPr>
          <p:cNvSpPr/>
          <p:nvPr/>
        </p:nvSpPr>
        <p:spPr>
          <a:xfrm>
            <a:off x="6769100" y="6612020"/>
            <a:ext cx="5981700" cy="1871579"/>
          </a:xfrm>
          <a:prstGeom prst="wedgeRoundRectCallout">
            <a:avLst>
              <a:gd name="adj1" fmla="val -63716"/>
              <a:gd name="adj2" fmla="val -87411"/>
              <a:gd name="adj3" fmla="val 16667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High p-value, so we cannot reject. Hence, it would be valid to use the linear model here</a:t>
            </a:r>
          </a:p>
        </p:txBody>
      </p:sp>
    </p:spTree>
    <p:extLst>
      <p:ext uri="{BB962C8B-B14F-4D97-AF65-F5344CB8AC3E}">
        <p14:creationId xmlns:p14="http://schemas.microsoft.com/office/powerpoint/2010/main" val="67129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1627" y="19509"/>
            <a:ext cx="2499144" cy="1737323"/>
          </a:xfrm>
          <a:prstGeom prst="rect">
            <a:avLst/>
          </a:prstGeom>
        </p:spPr>
      </p:pic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853" y="238999"/>
            <a:ext cx="11390699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Creating sets of dummies from categories approach 2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223176" y="888171"/>
            <a:ext cx="11515169" cy="1792382"/>
          </a:xfrm>
          <a:prstGeom prst="wedgeRoundRectCallout">
            <a:avLst>
              <a:gd name="adj1" fmla="val -25491"/>
              <a:gd name="adj2" fmla="val 57617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06337" indent="-406337">
              <a:buFont typeface="Arial" charset="0"/>
              <a:buChar char="•"/>
            </a:pPr>
            <a:r>
              <a:rPr lang="en-US" sz="2844"/>
              <a:t>Instead of creating a separate dummy variable for every category, we can tell R that we are dealing with a categorical/factor variable</a:t>
            </a:r>
          </a:p>
          <a:p>
            <a:pPr marL="406337" indent="-406337">
              <a:buFont typeface="Arial" charset="0"/>
              <a:buChar char="•"/>
            </a:pPr>
            <a:r>
              <a:rPr lang="en-US" sz="2844"/>
              <a:t>Good if we have a large number of categories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955" y="5921222"/>
            <a:ext cx="5559048" cy="31459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1595" y="5686660"/>
            <a:ext cx="7287236" cy="361504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8234776" y="5538540"/>
            <a:ext cx="850060" cy="860179"/>
          </a:xfrm>
          <a:prstGeom prst="ellipse">
            <a:avLst/>
          </a:prstGeom>
          <a:ln w="50800">
            <a:solidFill>
              <a:srgbClr val="FF0000">
                <a:alpha val="59000"/>
              </a:srgbClr>
            </a:solidFill>
          </a:ln>
        </p:spPr>
        <p:txBody>
          <a:bodyPr rtlCol="0" anchor="ctr"/>
          <a:lstStyle/>
          <a:p>
            <a:pPr algn="ctr"/>
            <a:endParaRPr lang="en-US" sz="3646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FA8C68-750E-4DE0-8480-0F5D4CBADB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73" y="3205174"/>
            <a:ext cx="12482817" cy="860178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7726F5B6-ABA8-4771-A797-C3BEE918B561}"/>
              </a:ext>
            </a:extLst>
          </p:cNvPr>
          <p:cNvSpPr/>
          <p:nvPr/>
        </p:nvSpPr>
        <p:spPr>
          <a:xfrm>
            <a:off x="4706782" y="4301861"/>
            <a:ext cx="4051597" cy="1061601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 creates dummy variables automatically</a:t>
            </a:r>
          </a:p>
        </p:txBody>
      </p:sp>
    </p:spTree>
    <p:extLst>
      <p:ext uri="{BB962C8B-B14F-4D97-AF65-F5344CB8AC3E}">
        <p14:creationId xmlns:p14="http://schemas.microsoft.com/office/powerpoint/2010/main" val="172049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repeatCount="indefinite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Several Dummy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/>
              <p:cNvSpPr/>
              <p:nvPr/>
            </p:nvSpPr>
            <p:spPr>
              <a:xfrm>
                <a:off x="248010" y="7188101"/>
                <a:ext cx="12370509" cy="2563910"/>
              </a:xfrm>
              <a:prstGeom prst="wedgeRoundRectCallout">
                <a:avLst>
                  <a:gd name="adj1" fmla="val -20678"/>
                  <a:gd name="adj2" fmla="val -64280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487604" indent="-487604">
                  <a:buFont typeface="Arial" charset="0"/>
                  <a:buChar char="•"/>
                </a:pPr>
                <a:r>
                  <a:rPr lang="en-US" sz="2844">
                    <a:latin typeface="Palatino Linotype" charset="0"/>
                    <a:ea typeface="Palatino Linotype" charset="0"/>
                    <a:cs typeface="Palatino Linotype" charset="0"/>
                  </a:rPr>
                  <a:t>Implied model: 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𝑊𝑎𝑔𝑒</m:t>
                    </m:r>
                    <m:r>
                      <a:rPr lang="en-GB" sz="2844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=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𝐶</m:t>
                        </m:r>
                      </m:sub>
                    </m:sSub>
                  </m:oMath>
                </a14:m>
                <a:endParaRPr lang="en-GB" sz="2844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𝑛𝑜𝑟𝑚𝑎𝑙</m:t>
                          </m:r>
                        </m:sub>
                      </m:sSub>
                      <m:r>
                        <a:rPr lang="en-GB" sz="2844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2844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</m:oMath>
                  </m:oMathPara>
                </a14:m>
                <a:endParaRPr lang="en-GB" sz="2844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US" sz="2844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US" sz="2844">
                    <a:latin typeface="Palatino Linotype" charset="0"/>
                    <a:ea typeface="Palatino Linotype" charset="0"/>
                    <a:cs typeface="Palatino Linotype" charset="0"/>
                  </a:rPr>
                  <a:t>Reference category for education: Low</a:t>
                </a: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US" sz="2844">
                    <a:latin typeface="Palatino Linotype" charset="0"/>
                    <a:ea typeface="Palatino Linotype" charset="0"/>
                    <a:cs typeface="Palatino Linotype" charset="0"/>
                  </a:rPr>
                  <a:t>Reference category for gender: Male</a:t>
                </a:r>
              </a:p>
            </p:txBody>
          </p:sp>
        </mc:Choice>
        <mc:Fallback xmlns=""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0" y="7188101"/>
                <a:ext cx="12370509" cy="2563910"/>
              </a:xfrm>
              <a:prstGeom prst="wedgeRoundRectCallout">
                <a:avLst>
                  <a:gd name="adj1" fmla="val -20678"/>
                  <a:gd name="adj2" fmla="val -64280"/>
                  <a:gd name="adj3" fmla="val 16667"/>
                </a:avLst>
              </a:prstGeom>
              <a:blipFill>
                <a:blip r:embed="rId2"/>
                <a:stretch>
                  <a:fillRect b="-1863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713" y="1532435"/>
            <a:ext cx="9390827" cy="516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4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ular Callout 3"/>
              <p:cNvSpPr/>
              <p:nvPr/>
            </p:nvSpPr>
            <p:spPr>
              <a:xfrm>
                <a:off x="248010" y="4456351"/>
                <a:ext cx="12370509" cy="897942"/>
              </a:xfrm>
              <a:prstGeom prst="wedgeRoundRectCallout">
                <a:avLst>
                  <a:gd name="adj1" fmla="val -32174"/>
                  <a:gd name="adj2" fmla="val -109532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charset="0"/>
                            </a:rPr>
                            <m:t>𝐶</m:t>
                          </m:r>
                        </m:sub>
                      </m:sSub>
                      <m:r>
                        <a:rPr lang="en-GB" sz="2844" i="1">
                          <a:latin typeface="Cambria Math" charset="0"/>
                        </a:rPr>
                        <m:t>=</m:t>
                      </m:r>
                      <m:r>
                        <a:rPr lang="en-GB" sz="2844" i="1">
                          <a:latin typeface="Cambria Math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44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44" i="1">
                              <a:latin typeface="Cambria Math" charset="0"/>
                            </a:rPr>
                            <m:t>𝑊𝐴𝐺𝐸</m:t>
                          </m:r>
                          <m:r>
                            <a:rPr lang="en-GB" sz="2844" i="1">
                              <a:latin typeface="Cambria Math" charset="0"/>
                            </a:rPr>
                            <m:t>|</m:t>
                          </m:r>
                          <m:r>
                            <a:rPr lang="en-GB" sz="2844" i="1">
                              <a:latin typeface="Cambria Math" charset="0"/>
                            </a:rPr>
                            <m:t>𝐸𝑑𝑢𝑐</m:t>
                          </m:r>
                          <m:r>
                            <a:rPr lang="en-GB" sz="2844" i="1">
                              <a:latin typeface="Cambria Math" charset="0"/>
                            </a:rPr>
                            <m:t> </m:t>
                          </m:r>
                          <m:r>
                            <a:rPr lang="en-GB" sz="2844" i="1">
                              <a:latin typeface="Cambria Math" panose="02040503050406030204" pitchFamily="18" charset="0"/>
                            </a:rPr>
                            <m:t>𝑙𝑜𝑤</m:t>
                          </m:r>
                          <m:r>
                            <a:rPr lang="en-GB" sz="2844" i="1">
                              <a:latin typeface="Cambria Math" charset="0"/>
                            </a:rPr>
                            <m:t>, </m:t>
                          </m:r>
                          <m:r>
                            <a:rPr lang="en-GB" sz="2844" i="1">
                              <a:latin typeface="Cambria Math" charset="0"/>
                            </a:rPr>
                            <m:t>𝑀𝑎𝑙𝑒</m:t>
                          </m:r>
                        </m:e>
                      </m:d>
                    </m:oMath>
                  </m:oMathPara>
                </a14:m>
                <a:endParaRPr lang="en-GB" sz="2844" i="1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ular Callou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0" y="4456351"/>
                <a:ext cx="12370509" cy="897942"/>
              </a:xfrm>
              <a:prstGeom prst="wedgeRoundRectCallout">
                <a:avLst>
                  <a:gd name="adj1" fmla="val -32174"/>
                  <a:gd name="adj2" fmla="val -109532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09768" y="1862786"/>
                <a:ext cx="12494768" cy="14164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𝑊𝑎𝑔𝑒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𝐶</m:t>
                          </m:r>
                        </m:sub>
                      </m:sSub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𝑛𝑜𝑟𝑚𝑎𝑙</m:t>
                          </m:r>
                        </m:sub>
                      </m:sSub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</m:oMath>
                  </m:oMathPara>
                </a14:m>
                <a:endParaRPr lang="en-GB" sz="3982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US" sz="3555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68" y="1862786"/>
                <a:ext cx="12494768" cy="14164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 bwMode="auto">
          <a:xfrm>
            <a:off x="2548211" y="2672774"/>
            <a:ext cx="758490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0658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/>
              <p:cNvSpPr/>
              <p:nvPr/>
            </p:nvSpPr>
            <p:spPr>
              <a:xfrm>
                <a:off x="248010" y="7368411"/>
                <a:ext cx="12370509" cy="897942"/>
              </a:xfrm>
              <a:prstGeom prst="wedgeRoundRectCallout">
                <a:avLst>
                  <a:gd name="adj1" fmla="val -23962"/>
                  <a:gd name="adj2" fmla="val -281489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>
                            <a:latin typeface="Cambria Math" charset="0"/>
                          </a:rPr>
                          <m:t>𝑊𝐴𝐺𝐸</m:t>
                        </m:r>
                        <m:r>
                          <a:rPr lang="en-GB" sz="2844" i="1">
                            <a:latin typeface="Cambria Math" charset="0"/>
                          </a:rPr>
                          <m:t>|</m:t>
                        </m:r>
                        <m:r>
                          <a:rPr lang="en-GB" sz="2844" i="1">
                            <a:latin typeface="Cambria Math" charset="0"/>
                          </a:rPr>
                          <m:t>𝐸𝑑𝑢𝑐</m:t>
                        </m:r>
                        <m:r>
                          <a:rPr lang="en-GB" sz="2844" i="1">
                            <a:latin typeface="Cambria Math" charset="0"/>
                          </a:rPr>
                          <m:t> </m:t>
                        </m:r>
                        <m:r>
                          <a:rPr lang="en-GB" sz="2844" i="1">
                            <a:latin typeface="Cambria Math" panose="02040503050406030204" pitchFamily="18" charset="0"/>
                          </a:rPr>
                          <m:t>𝑁𝑜𝑟𝑚𝑎𝑙</m:t>
                        </m:r>
                        <m:r>
                          <a:rPr lang="en-GB" sz="2844" i="1">
                            <a:latin typeface="Cambria Math" charset="0"/>
                          </a:rPr>
                          <m:t>, </m:t>
                        </m:r>
                        <m:r>
                          <a:rPr lang="en-GB" sz="2844" i="1">
                            <a:latin typeface="Cambria Math" charset="0"/>
                          </a:rPr>
                          <m:t>𝐹𝑒𝑚𝑎𝑙𝑒</m:t>
                        </m:r>
                      </m:e>
                    </m:d>
                  </m:oMath>
                </a14:m>
                <a:r>
                  <a:rPr lang="en-GB" sz="2844" i="1">
                    <a:latin typeface="Cambria Math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</a:rPr>
                          <m:t>𝑓𝑒𝑚𝑎𝑙𝑒</m:t>
                        </m:r>
                      </m:sub>
                    </m:sSub>
                    <m:r>
                      <a:rPr lang="en-GB" sz="2844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panose="02040503050406030204" pitchFamily="18" charset="0"/>
                          </a:rPr>
                          <m:t>𝑛𝑜𝑟𝑚𝑎𝑙</m:t>
                        </m:r>
                      </m:sub>
                    </m:sSub>
                  </m:oMath>
                </a14:m>
                <a:endParaRPr lang="en-GB" sz="2844" i="1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7" name="Rounded Rectangular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0" y="7368411"/>
                <a:ext cx="12370509" cy="897942"/>
              </a:xfrm>
              <a:prstGeom prst="wedgeRoundRectCallout">
                <a:avLst>
                  <a:gd name="adj1" fmla="val -23962"/>
                  <a:gd name="adj2" fmla="val -281489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/>
              <p:cNvSpPr/>
              <p:nvPr/>
            </p:nvSpPr>
            <p:spPr>
              <a:xfrm>
                <a:off x="248010" y="5912381"/>
                <a:ext cx="12370509" cy="897942"/>
              </a:xfrm>
              <a:prstGeom prst="wedgeRoundRectCallout">
                <a:avLst>
                  <a:gd name="adj1" fmla="val -23962"/>
                  <a:gd name="adj2" fmla="val -281489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>
                            <a:latin typeface="Cambria Math" charset="0"/>
                          </a:rPr>
                          <m:t>𝑊𝐴𝐺𝐸</m:t>
                        </m:r>
                        <m:r>
                          <a:rPr lang="en-GB" sz="2844" i="1">
                            <a:latin typeface="Cambria Math" charset="0"/>
                          </a:rPr>
                          <m:t>|</m:t>
                        </m:r>
                        <m:r>
                          <a:rPr lang="en-GB" sz="2844" i="1">
                            <a:latin typeface="Cambria Math" charset="0"/>
                          </a:rPr>
                          <m:t>𝐸𝑑𝑢𝑐</m:t>
                        </m:r>
                        <m:r>
                          <a:rPr lang="en-GB" sz="2844" i="1">
                            <a:latin typeface="Cambria Math" charset="0"/>
                          </a:rPr>
                          <m:t> </m:t>
                        </m:r>
                        <m:r>
                          <a:rPr lang="en-GB" sz="2844" i="1">
                            <a:latin typeface="Cambria Math" panose="02040503050406030204" pitchFamily="18" charset="0"/>
                          </a:rPr>
                          <m:t>𝐿𝑜𝑤</m:t>
                        </m:r>
                        <m:r>
                          <a:rPr lang="en-GB" sz="2844" i="1">
                            <a:latin typeface="Cambria Math" charset="0"/>
                          </a:rPr>
                          <m:t>, </m:t>
                        </m:r>
                        <m:r>
                          <a:rPr lang="en-GB" sz="2844" i="1">
                            <a:latin typeface="Cambria Math" charset="0"/>
                          </a:rPr>
                          <m:t>𝐹𝑒𝑚𝑎𝑙𝑒</m:t>
                        </m:r>
                      </m:e>
                    </m:d>
                  </m:oMath>
                </a14:m>
                <a:r>
                  <a:rPr lang="en-GB" sz="2844" i="1">
                    <a:latin typeface="Cambria Math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</a:rPr>
                          <m:t>𝑓𝑒𝑚𝑎𝑙𝑒</m:t>
                        </m:r>
                      </m:sub>
                    </m:sSub>
                  </m:oMath>
                </a14:m>
                <a:endParaRPr lang="en-GB" sz="2844" i="1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0" y="5912381"/>
                <a:ext cx="12370509" cy="897942"/>
              </a:xfrm>
              <a:prstGeom prst="wedgeRoundRectCallout">
                <a:avLst>
                  <a:gd name="adj1" fmla="val -23962"/>
                  <a:gd name="adj2" fmla="val -281489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09768" y="1862786"/>
                <a:ext cx="12494768" cy="14164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𝑊𝑎𝑔𝑒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𝐶</m:t>
                          </m:r>
                        </m:sub>
                      </m:sSub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𝑛𝑜𝑟𝑚𝑎𝑙</m:t>
                          </m:r>
                        </m:sub>
                      </m:sSub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</m:oMath>
                  </m:oMathPara>
                </a14:m>
                <a:endParaRPr lang="en-GB" sz="3982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US" sz="3555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68" y="1862786"/>
                <a:ext cx="12494768" cy="14164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73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800" kern="0" dirty="0">
                <a:latin typeface="Palatino Linotype" charset="0"/>
              </a:rPr>
              <a:t>Dummies as dependent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110209" y="1419601"/>
                <a:ext cx="12755014" cy="6059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So far we discussed dummies as explanatory variables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However, we might also have dummies as dependent variables 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 err="1">
                    <a:latin typeface="Palatino Linotype"/>
                    <a:cs typeface="Palatino Linotype"/>
                  </a:rPr>
                  <a:t>E.g</a:t>
                </a:r>
                <a:r>
                  <a:rPr lang="en-GB" sz="2844" dirty="0">
                    <a:latin typeface="Palatino Linotype"/>
                    <a:cs typeface="Palatino Linotype"/>
                  </a:rPr>
                  <a:t> Bertrand Mullainathan Data: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r>
                  <a:rPr lang="en-GB" sz="2400" b="1" dirty="0">
                    <a:latin typeface="Courier"/>
                    <a:cs typeface="Palatino Linotype"/>
                  </a:rPr>
                  <a:t>bm=read.csv("https://www.dropbox.com/s/e4w6pjm6b4wz9do/bm.csv?dl=1")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We regress 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𝐶𝐴𝐿𝐿</m:t>
                    </m:r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=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b="0" i="1" smtClean="0">
                            <a:latin typeface="Cambria Math" panose="02040503050406030204" pitchFamily="18" charset="0"/>
                            <a:cs typeface="Palatino Linotype"/>
                          </a:rPr>
                          <m:t>0</m:t>
                        </m:r>
                      </m:sub>
                    </m:sSub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b="0" i="1" smtClean="0">
                            <a:latin typeface="Cambria Math" panose="02040503050406030204" pitchFamily="18" charset="0"/>
                            <a:cs typeface="Palatino Linotype"/>
                          </a:rPr>
                          <m:t>1</m:t>
                        </m:r>
                      </m:sub>
                    </m:sSub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𝐵𝐿𝐴𝐶𝐾</m:t>
                    </m:r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+</m:t>
                    </m:r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𝜖</m:t>
                    </m:r>
                  </m:oMath>
                </a14:m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Hence, following the discussion in this lecture: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844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844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𝐶𝐴𝐿𝐿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𝑁𝑜𝑛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</m:oMath>
                </a14:m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b="0" i="1" smtClean="0">
                            <a:latin typeface="Cambria Math" panose="02040503050406030204" pitchFamily="18" charset="0"/>
                            <a:cs typeface="Palatino Linotype"/>
                          </a:rPr>
                          <m:t>1</m:t>
                        </m:r>
                      </m:sub>
                    </m:sSub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=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𝐶𝐴𝐿𝐿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  <m:r>
                      <a:rPr lang="en-GB" sz="2844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𝐶𝐴𝐿𝐿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𝑁𝑜𝑛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</m:oMath>
                </a14:m>
                <a:endParaRPr lang="en-GB" sz="2844" i="1" dirty="0">
                  <a:latin typeface="Cambria Math" panose="02040503050406030204" pitchFamily="18" charset="0"/>
                </a:endParaRPr>
              </a:p>
              <a:p>
                <a:r>
                  <a:rPr lang="en-GB" sz="2844" dirty="0"/>
                  <a:t>	</a:t>
                </a:r>
                <a:endParaRPr lang="en-GB" sz="2844" dirty="0">
                  <a:latin typeface="Palatino Linotype"/>
                  <a:cs typeface="Palatino Linotype"/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09" y="1419601"/>
                <a:ext cx="12755014" cy="6059223"/>
              </a:xfrm>
              <a:prstGeom prst="rect">
                <a:avLst/>
              </a:prstGeom>
              <a:blipFill>
                <a:blip r:embed="rId2"/>
                <a:stretch>
                  <a:fillRect l="-1577" t="-18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F73F1F0-CDC2-4316-8071-0A872253A86D}"/>
              </a:ext>
            </a:extLst>
          </p:cNvPr>
          <p:cNvSpPr/>
          <p:nvPr/>
        </p:nvSpPr>
        <p:spPr>
          <a:xfrm>
            <a:off x="9067189" y="5259294"/>
            <a:ext cx="3593217" cy="1130300"/>
          </a:xfrm>
          <a:prstGeom prst="wedgeRoundRectCallout">
            <a:avLst>
              <a:gd name="adj1" fmla="val -170202"/>
              <a:gd name="adj2" fmla="val 98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Average of the CALL variable for Non Black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4A297CF-4985-4EA5-817C-FECD9F1E55FF}"/>
              </a:ext>
            </a:extLst>
          </p:cNvPr>
          <p:cNvSpPr/>
          <p:nvPr/>
        </p:nvSpPr>
        <p:spPr>
          <a:xfrm>
            <a:off x="6550348" y="7767262"/>
            <a:ext cx="3958528" cy="1130300"/>
          </a:xfrm>
          <a:prstGeom prst="wedgeRoundRectCallout">
            <a:avLst>
              <a:gd name="adj1" fmla="val -102091"/>
              <a:gd name="adj2" fmla="val -9599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Difference between average for Black vs Non Black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Speech Bubble: Rectangle with Corners Rounded 5">
                <a:extLst>
                  <a:ext uri="{FF2B5EF4-FFF2-40B4-BE49-F238E27FC236}">
                    <a16:creationId xmlns:a16="http://schemas.microsoft.com/office/drawing/2014/main" id="{D83A359F-AE93-43BA-A7E2-F1DBEE577950}"/>
                  </a:ext>
                </a:extLst>
              </p:cNvPr>
              <p:cNvSpPr/>
              <p:nvPr/>
            </p:nvSpPr>
            <p:spPr>
              <a:xfrm>
                <a:off x="8712267" y="3984775"/>
                <a:ext cx="3593217" cy="1130300"/>
              </a:xfrm>
              <a:prstGeom prst="wedgeRoundRectCallout">
                <a:avLst>
                  <a:gd name="adj1" fmla="val -175254"/>
                  <a:gd name="adj2" fmla="val -2223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𝐶𝐴𝐿𝐿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b="0" i="0" dirty="0" smtClean="0">
                                    <a:latin typeface="Cambria Math" panose="02040503050406030204" pitchFamily="18" charset="0"/>
                                  </a:rPr>
                                  <m:t>call</m:t>
                                </m:r>
                                <m:r>
                                  <a:rPr lang="en-GB" b="0" i="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b="0" i="0" dirty="0" smtClean="0">
                                    <a:latin typeface="Cambria Math" panose="02040503050406030204" pitchFamily="18" charset="0"/>
                                  </a:rPr>
                                  <m:t>back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0  </m:t>
                                </m:r>
                                <m:r>
                                  <m:rPr>
                                    <m:nor/>
                                  </m:rPr>
                                  <a:rPr lang="en-GB" b="0" i="0" dirty="0" smtClean="0"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6" name="Speech Bubble: Rectangle with Corners Rounded 5">
                <a:extLst>
                  <a:ext uri="{FF2B5EF4-FFF2-40B4-BE49-F238E27FC236}">
                    <a16:creationId xmlns:a16="http://schemas.microsoft.com/office/drawing/2014/main" id="{D83A359F-AE93-43BA-A7E2-F1DBEE5779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267" y="3984775"/>
                <a:ext cx="3593217" cy="1130300"/>
              </a:xfrm>
              <a:prstGeom prst="wedgeRoundRectCallout">
                <a:avLst>
                  <a:gd name="adj1" fmla="val -175254"/>
                  <a:gd name="adj2" fmla="val -22232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093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7565" y="345017"/>
            <a:ext cx="9829892" cy="948289"/>
          </a:xfrm>
        </p:spPr>
        <p:txBody>
          <a:bodyPr/>
          <a:lstStyle/>
          <a:p>
            <a:r>
              <a:rPr lang="en-US" sz="4800" b="1" dirty="0">
                <a:latin typeface="Palatino Linotype" charset="0"/>
              </a:rPr>
              <a:t>Objectives for this lecture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7565" y="1362384"/>
            <a:ext cx="12476035" cy="68941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650138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Learn how to deal with modelling qualitative aspects of reality</a:t>
            </a:r>
          </a:p>
          <a:p>
            <a:pPr marL="650138" indent="-650138">
              <a:buFont typeface="Arial" charset="0"/>
              <a:buChar char="•"/>
            </a:pPr>
            <a:endParaRPr lang="en-GB" sz="3200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We can code those with dummy (binary) variables</a:t>
            </a:r>
          </a:p>
          <a:p>
            <a:pPr marL="1300277" lvl="1" indent="-650138">
              <a:buFontTx/>
              <a:buChar char="-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As explanatory variables</a:t>
            </a:r>
          </a:p>
          <a:p>
            <a:pPr marL="1300277" lvl="1" indent="-650138">
              <a:buFontTx/>
              <a:buChar char="-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As dependent variables</a:t>
            </a:r>
          </a:p>
          <a:p>
            <a:pPr marL="650138" indent="-650138">
              <a:buFont typeface="Arial" charset="0"/>
              <a:buChar char="•"/>
            </a:pPr>
            <a:endParaRPr lang="en-GB" sz="3200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Appreciate that dummy variables an important building block for constructing more sophisticated models</a:t>
            </a:r>
          </a:p>
          <a:p>
            <a:pPr marL="1301419" lvl="1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Allowing for non-linear relationships</a:t>
            </a:r>
          </a:p>
          <a:p>
            <a:pPr marL="1301419" lvl="1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Controlling for many potential confounding factors</a:t>
            </a:r>
          </a:p>
          <a:p>
            <a:endParaRPr lang="en-GB" sz="3200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There are some other easy example of nonlinear models. Let’s look at those.</a:t>
            </a:r>
          </a:p>
          <a:p>
            <a:pPr marL="650138" indent="-650138">
              <a:buFont typeface="Arial" charset="0"/>
              <a:buChar char="•"/>
            </a:pPr>
            <a:endParaRPr lang="en-US" sz="3200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A363DBFB-3DE6-40EF-9852-20FF2BF16229}"/>
              </a:ext>
            </a:extLst>
          </p:cNvPr>
          <p:cNvSpPr/>
          <p:nvPr/>
        </p:nvSpPr>
        <p:spPr>
          <a:xfrm>
            <a:off x="9019470" y="2175382"/>
            <a:ext cx="3821878" cy="2046994"/>
          </a:xfrm>
          <a:prstGeom prst="downArrow">
            <a:avLst>
              <a:gd name="adj1" fmla="val 50000"/>
              <a:gd name="adj2" fmla="val 5331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 bit like </a:t>
            </a:r>
          </a:p>
        </p:txBody>
      </p:sp>
      <p:pic>
        <p:nvPicPr>
          <p:cNvPr id="1028" name="Picture 4" descr="The Guardian view on Lego for adults: play is a serious business |  Editorial | The Guardian">
            <a:extLst>
              <a:ext uri="{FF2B5EF4-FFF2-40B4-BE49-F238E27FC236}">
                <a16:creationId xmlns:a16="http://schemas.microsoft.com/office/drawing/2014/main" id="{F4FDF992-98B6-42CA-B203-142A05BAB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307" y="3198879"/>
            <a:ext cx="1137962" cy="68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09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4"/>
              <p:cNvSpPr txBox="1">
                <a:spLocks noChangeArrowheads="1"/>
              </p:cNvSpPr>
              <p:nvPr/>
            </p:nvSpPr>
            <p:spPr>
              <a:xfrm>
                <a:off x="248011" y="93437"/>
                <a:ext cx="12486354" cy="948289"/>
              </a:xfrm>
              <a:prstGeom prst="rect">
                <a:avLst/>
              </a:prstGeom>
            </p:spPr>
            <p:txBody>
              <a:bodyPr/>
              <a:lstStyle>
                <a:lvl1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accent3">
                        <a:lumMod val="50000"/>
                      </a:schemeClr>
                    </a:solidFill>
                    <a:latin typeface="Palatino Linotype"/>
                    <a:ea typeface="+mj-ea"/>
                    <a:cs typeface="Palatino Linotype"/>
                  </a:defRPr>
                </a:lvl1pPr>
                <a:lvl2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FFFF"/>
                    </a:solidFill>
                    <a:latin typeface="Arial" charset="0"/>
                  </a:defRPr>
                </a:lvl2pPr>
                <a:lvl3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FFFF"/>
                    </a:solidFill>
                    <a:latin typeface="Arial" charset="0"/>
                  </a:defRPr>
                </a:lvl3pPr>
                <a:lvl4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FFFF"/>
                    </a:solidFill>
                    <a:latin typeface="Arial" charset="0"/>
                  </a:defRPr>
                </a:lvl4pPr>
                <a:lvl5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FFFF"/>
                    </a:solidFill>
                    <a:latin typeface="Arial" charset="0"/>
                  </a:defRPr>
                </a:lvl5pPr>
                <a:lvl6pPr marL="4572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FFFF"/>
                    </a:solidFill>
                    <a:latin typeface="Arial" charset="0"/>
                  </a:defRPr>
                </a:lvl6pPr>
                <a:lvl7pPr marL="9144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FFFF"/>
                    </a:solidFill>
                    <a:latin typeface="Arial" charset="0"/>
                  </a:defRPr>
                </a:lvl7pPr>
                <a:lvl8pPr marL="13716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FFFF"/>
                    </a:solidFill>
                    <a:latin typeface="Arial" charset="0"/>
                  </a:defRPr>
                </a:lvl8pPr>
                <a:lvl9pPr marL="18288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FFFF"/>
                    </a:solidFill>
                    <a:latin typeface="Arial" charset="0"/>
                  </a:defRPr>
                </a:lvl9pPr>
              </a:lstStyle>
              <a:p>
                <a:pPr defTabSz="1300277"/>
                <a:r>
                  <a:rPr lang="en-US" sz="3600" kern="0" dirty="0">
                    <a:latin typeface="Palatino Linotype" charset="0"/>
                  </a:rPr>
                  <a:t>Interpretation of </a:t>
                </a:r>
                <a14:m>
                  <m:oMath xmlns:m="http://schemas.openxmlformats.org/officeDocument/2006/math">
                    <m:r>
                      <a:rPr lang="en-GB" sz="3600" b="1" i="1" kern="0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3600" kern="0" dirty="0">
                    <a:latin typeface="Palatino Linotype" charset="0"/>
                  </a:rPr>
                  <a:t>’s with Dummy as dependent variable</a:t>
                </a:r>
              </a:p>
            </p:txBody>
          </p:sp>
        </mc:Choice>
        <mc:Fallback>
          <p:sp>
            <p:nvSpPr>
              <p:cNvPr id="16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1" y="93437"/>
                <a:ext cx="12486354" cy="948289"/>
              </a:xfrm>
              <a:prstGeom prst="rect">
                <a:avLst/>
              </a:prstGeom>
              <a:blipFill>
                <a:blip r:embed="rId2"/>
                <a:stretch>
                  <a:fillRect l="-1514" t="-96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110209" y="1419601"/>
                <a:ext cx="12755014" cy="81986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844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844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𝐶𝐴𝐿𝐿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𝑁𝑜𝑛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  <m:r>
                      <a:rPr lang="en-GB" sz="2844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GB" sz="2844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2844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2844" i="1" dirty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GB" sz="2844" i="1" dirty="0">
                                <a:latin typeface="Cambria Math" panose="02040503050406030204" pitchFamily="18" charset="0"/>
                              </a:rPr>
                              <m:t>𝑁𝑜𝑛𝐵𝑙𝑎𝑐𝑘</m:t>
                            </m:r>
                          </m:sub>
                          <m:sup/>
                          <m:e>
                            <m:r>
                              <a:rPr lang="en-GB" sz="2844" i="1" dirty="0">
                                <a:latin typeface="Cambria Math" charset="0"/>
                              </a:rPr>
                              <m:t>𝐶𝐴𝐿</m:t>
                            </m:r>
                            <m:sSub>
                              <m:sSubPr>
                                <m:ctrlPr>
                                  <a:rPr lang="en-GB" sz="2844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44" i="1" dirty="0">
                                    <a:latin typeface="Cambria Math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GB" sz="2844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sSub>
                          <m:sSubPr>
                            <m:ctrlPr>
                              <a:rPr lang="en-GB" sz="2844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44" i="1" dirty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GB" sz="2844" b="0" i="1" dirty="0" smtClean="0">
                                <a:latin typeface="Cambria Math" panose="02040503050406030204" pitchFamily="18" charset="0"/>
                              </a:rPr>
                              <m:t>𝑁𝑜𝑛𝐵𝑙𝑎𝑐𝑘</m:t>
                            </m:r>
                          </m:sub>
                        </m:sSub>
                      </m:den>
                    </m:f>
                    <m:r>
                      <a:rPr lang="en-GB" sz="2844" i="1" dirty="0">
                        <a:latin typeface="Cambria Math" charset="0"/>
                      </a:rPr>
                      <m:t>=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𝐶𝑎𝑙𝑙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𝑁𝑜𝑛𝐵𝑙𝑎𝑐𝑘</m:t>
                        </m:r>
                      </m:e>
                    </m:d>
                  </m:oMath>
                </a14:m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b="0" i="1" smtClean="0">
                            <a:latin typeface="Cambria Math" panose="02040503050406030204" pitchFamily="18" charset="0"/>
                            <a:cs typeface="Palatino Linotype"/>
                          </a:rPr>
                          <m:t>1</m:t>
                        </m:r>
                      </m:sub>
                    </m:sSub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=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𝐶𝐴𝐿𝐿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  <m:r>
                      <a:rPr lang="en-GB" sz="2844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𝐶𝐴𝐿𝐿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𝑁𝑜𝑛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</m:oMath>
                </a14:m>
                <a:endParaRPr lang="en-GB" sz="2844" i="1" dirty="0">
                  <a:latin typeface="Cambria Math" panose="02040503050406030204" pitchFamily="18" charset="0"/>
                </a:endParaRPr>
              </a:p>
              <a:p>
                <a:r>
                  <a:rPr lang="en-GB" sz="2844" dirty="0"/>
                  <a:t>	</a:t>
                </a:r>
                <a14:m>
                  <m:oMath xmlns:m="http://schemas.openxmlformats.org/officeDocument/2006/math">
                    <m:r>
                      <a:rPr lang="en-GB" sz="2844" dirty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𝐶𝑎𝑙𝑙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  <m:r>
                      <a:rPr lang="en-GB" sz="2844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𝐶𝑎𝑙𝑙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𝑁𝑜𝑛𝐵𝑙𝑎𝑐𝑘</m:t>
                        </m:r>
                      </m:e>
                    </m:d>
                  </m:oMath>
                </a14:m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844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44" i="1" dirty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GB" sz="2844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844" dirty="0">
                    <a:latin typeface="Palatino Linotype"/>
                    <a:cs typeface="Palatino Linotype"/>
                  </a:rPr>
                  <a:t> : share of non Black receiving call back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844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44" i="1" dirty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GB" sz="2844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844" dirty="0">
                    <a:latin typeface="Palatino Linotype"/>
                    <a:cs typeface="Palatino Linotype"/>
                  </a:rPr>
                  <a:t>: share of black receiving call -  of share of non-Black receiving call 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i.e. there is a natural interpretation of coefficients when regressing dummies on dummies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Things are a bit less clear when regressing dummies on – say – a linear term</a:t>
                </a: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09" y="1419601"/>
                <a:ext cx="12755014" cy="8198655"/>
              </a:xfrm>
              <a:prstGeom prst="rect">
                <a:avLst/>
              </a:prstGeom>
              <a:blipFill>
                <a:blip r:embed="rId3"/>
                <a:stretch>
                  <a:fillRect l="-1577" r="-1482" b="-17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F73F1F0-CDC2-4316-8071-0A872253A86D}"/>
              </a:ext>
            </a:extLst>
          </p:cNvPr>
          <p:cNvSpPr/>
          <p:nvPr/>
        </p:nvSpPr>
        <p:spPr>
          <a:xfrm>
            <a:off x="110209" y="3134658"/>
            <a:ext cx="12755014" cy="1551641"/>
          </a:xfrm>
          <a:prstGeom prst="wedgeRoundRectCallout">
            <a:avLst>
              <a:gd name="adj1" fmla="val 11203"/>
              <a:gd name="adj2" fmla="val -1189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Average CALL </a:t>
            </a:r>
            <a:r>
              <a:rPr lang="en-GB" sz="2400" dirty="0" err="1"/>
              <a:t>foris</a:t>
            </a:r>
            <a:r>
              <a:rPr lang="en-GB" sz="2400" dirty="0"/>
              <a:t> the sum of CALL divided by number of Non Black people in the sample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Because CALL is either 0 or 1 this is equivalent to the share that received a call back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Which we can think of as an estimate of the call back probability</a:t>
            </a:r>
          </a:p>
        </p:txBody>
      </p:sp>
    </p:spTree>
    <p:extLst>
      <p:ext uri="{BB962C8B-B14F-4D97-AF65-F5344CB8AC3E}">
        <p14:creationId xmlns:p14="http://schemas.microsoft.com/office/powerpoint/2010/main" val="228380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B05087-BC6E-4FF6-8657-453EF9C699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1358416"/>
            <a:ext cx="6946900" cy="5308320"/>
          </a:xfrm>
          <a:prstGeom prst="rect">
            <a:avLst/>
          </a:prstGeom>
        </p:spPr>
      </p:pic>
      <p:sp>
        <p:nvSpPr>
          <p:cNvPr id="2" name="Rectangle 4">
            <a:extLst>
              <a:ext uri="{FF2B5EF4-FFF2-40B4-BE49-F238E27FC236}">
                <a16:creationId xmlns:a16="http://schemas.microsoft.com/office/drawing/2014/main" id="{8AA592E1-D0FC-4BB1-9981-BC178E847ABA}"/>
              </a:ext>
            </a:extLst>
          </p:cNvPr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Dummies as dependent variables - In action</a:t>
            </a:r>
          </a:p>
        </p:txBody>
      </p:sp>
      <p:sp>
        <p:nvSpPr>
          <p:cNvPr id="9" name="Rounded Rectangular Callout 5">
            <a:extLst>
              <a:ext uri="{FF2B5EF4-FFF2-40B4-BE49-F238E27FC236}">
                <a16:creationId xmlns:a16="http://schemas.microsoft.com/office/drawing/2014/main" id="{879EBEDA-99CA-49E9-A95E-F8E4E03E440D}"/>
              </a:ext>
            </a:extLst>
          </p:cNvPr>
          <p:cNvSpPr/>
          <p:nvPr/>
        </p:nvSpPr>
        <p:spPr>
          <a:xfrm>
            <a:off x="2190099" y="6989988"/>
            <a:ext cx="6792938" cy="1125312"/>
          </a:xfrm>
          <a:prstGeom prst="wedgeRoundRectCallout">
            <a:avLst>
              <a:gd name="adj1" fmla="val -28532"/>
              <a:gd name="adj2" fmla="val -201438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dirty="0">
                <a:latin typeface="Cambria Math" charset="0"/>
              </a:rPr>
              <a:t>CVs with “black” sounding names have a 3.2% lower chance of receiving a call back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67E00E-58E4-477A-B5BD-04FE451F8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901" y="1358416"/>
            <a:ext cx="5595754" cy="519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70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1100232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Dummies as dependent variables - linear model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90338" y="806018"/>
                <a:ext cx="8002842" cy="5252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𝐶𝑎𝑙𝑙</m:t>
                      </m:r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  <m:t>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  <m:t>2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𝐸𝑥𝑝𝑒𝑟𝑖𝑒𝑛𝑐𝑒</m:t>
                      </m:r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𝜖</m:t>
                      </m:r>
                    </m:oMath>
                  </m:oMathPara>
                </a14:m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38" y="806018"/>
                <a:ext cx="8002842" cy="5252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132DFC0F-E2EF-4688-8A7A-9D5421F02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65407"/>
            <a:ext cx="9507455" cy="7280588"/>
          </a:xfrm>
          <a:prstGeom prst="rect">
            <a:avLst/>
          </a:prstGeom>
        </p:spPr>
      </p:pic>
      <p:sp>
        <p:nvSpPr>
          <p:cNvPr id="9" name="Rounded Rectangular Callout 5">
            <a:extLst>
              <a:ext uri="{FF2B5EF4-FFF2-40B4-BE49-F238E27FC236}">
                <a16:creationId xmlns:a16="http://schemas.microsoft.com/office/drawing/2014/main" id="{1F5EC052-F325-46EE-832D-13E3D1C795A1}"/>
              </a:ext>
            </a:extLst>
          </p:cNvPr>
          <p:cNvSpPr/>
          <p:nvPr/>
        </p:nvSpPr>
        <p:spPr>
          <a:xfrm>
            <a:off x="6542395" y="3241247"/>
            <a:ext cx="5930118" cy="1267219"/>
          </a:xfrm>
          <a:prstGeom prst="wedgeRoundRectCallout">
            <a:avLst>
              <a:gd name="adj1" fmla="val -98683"/>
              <a:gd name="adj2" fmla="val 210241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Cambria Math" charset="0"/>
              </a:rPr>
              <a:t>Probability of call back increases by 0.3 percentage points with every additional year of experience</a:t>
            </a:r>
          </a:p>
        </p:txBody>
      </p:sp>
    </p:spTree>
    <p:extLst>
      <p:ext uri="{BB962C8B-B14F-4D97-AF65-F5344CB8AC3E}">
        <p14:creationId xmlns:p14="http://schemas.microsoft.com/office/powerpoint/2010/main" val="110958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1100232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Dummies as dependent variables…and many dummies as explanatory variables as an alternative to a linear relationship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87A2CB-3C52-4C9B-B46F-FB9E5DB6D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118" y="1499505"/>
            <a:ext cx="5815868" cy="7997705"/>
          </a:xfrm>
          <a:prstGeom prst="rect">
            <a:avLst/>
          </a:prstGeom>
        </p:spPr>
      </p:pic>
      <p:sp>
        <p:nvSpPr>
          <p:cNvPr id="11" name="Rounded Rectangular Callout 5">
            <a:extLst>
              <a:ext uri="{FF2B5EF4-FFF2-40B4-BE49-F238E27FC236}">
                <a16:creationId xmlns:a16="http://schemas.microsoft.com/office/drawing/2014/main" id="{ECDAFC65-8AEC-46E2-84ED-8AF2D190F863}"/>
              </a:ext>
            </a:extLst>
          </p:cNvPr>
          <p:cNvSpPr/>
          <p:nvPr/>
        </p:nvSpPr>
        <p:spPr>
          <a:xfrm>
            <a:off x="0" y="5930154"/>
            <a:ext cx="5930118" cy="3728422"/>
          </a:xfrm>
          <a:prstGeom prst="wedgeRoundRectCallout">
            <a:avLst>
              <a:gd name="adj1" fmla="val 45850"/>
              <a:gd name="adj2" fmla="val -64127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>
                <a:latin typeface="Cambria Math" charset="0"/>
              </a:rPr>
              <a:t>Alternatively use a model with a separate effect for every year of experience; e.g. with 13 years the probability goes up by 10 percentage points relative to reference group</a:t>
            </a:r>
          </a:p>
        </p:txBody>
      </p:sp>
    </p:spTree>
    <p:extLst>
      <p:ext uri="{BB962C8B-B14F-4D97-AF65-F5344CB8AC3E}">
        <p14:creationId xmlns:p14="http://schemas.microsoft.com/office/powerpoint/2010/main" val="285436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D68F1933-0848-41FD-AB6A-6F31C082CB09}"/>
              </a:ext>
            </a:extLst>
          </p:cNvPr>
          <p:cNvSpPr txBox="1">
            <a:spLocks noChangeArrowheads="1"/>
          </p:cNvSpPr>
          <p:nvPr/>
        </p:nvSpPr>
        <p:spPr>
          <a:xfrm>
            <a:off x="248011" y="93437"/>
            <a:ext cx="11100232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Effect of experience on call back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2027B0-F9BB-451D-806E-22BDDE412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947" y="1676400"/>
            <a:ext cx="7697838" cy="739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57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140272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Other non-linear relationships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79052" y="1765128"/>
                <a:ext cx="12044390" cy="59093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Palatino Linotype"/>
                    <a:cs typeface="Palatino Linotype"/>
                  </a:rPr>
                  <a:t>Relationship between explanatory and dependent variables may be non-linear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US" sz="3200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Palatino Linotype"/>
                    <a:cs typeface="Palatino Linotype"/>
                  </a:rPr>
                  <a:t>There are general methods to deal with this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Palatino Linotype"/>
                    <a:cs typeface="Palatino Linotype"/>
                  </a:rPr>
                  <a:t>However, in many cases we can avoid using different methods because many types of seemingly non-linear relationship can be represented in what boils down to a linear regression.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Palatino Linotype"/>
                    <a:cs typeface="Palatino Linotype"/>
                  </a:rPr>
                  <a:t>e.g. suppose you suspect that the relationship between wage and education in wage1.dta is actually following a quadratic form: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𝑊𝑎𝑔𝑒</m:t>
                      </m:r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1</m:t>
                          </m:r>
                        </m:sub>
                      </m:sSub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𝐸𝐷𝑈</m:t>
                      </m:r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2</m:t>
                          </m:r>
                        </m:sub>
                      </m:sSub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𝐸𝐷</m:t>
                      </m:r>
                      <m:sSup>
                        <m:sSup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p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  <m:t>𝑈</m:t>
                          </m:r>
                        </m:e>
                        <m:sup>
                          <m: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  <m:t>2</m:t>
                          </m:r>
                        </m:sup>
                      </m:sSup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𝜖</m:t>
                      </m:r>
                    </m:oMath>
                  </m:oMathPara>
                </a14:m>
                <a:endParaRPr lang="en-US" sz="3200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US" sz="32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52" y="1765128"/>
                <a:ext cx="12044390" cy="5909310"/>
              </a:xfrm>
              <a:prstGeom prst="rect">
                <a:avLst/>
              </a:prstGeom>
              <a:blipFill>
                <a:blip r:embed="rId2"/>
                <a:stretch>
                  <a:fillRect l="-1923" t="-2167" r="-23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ular Callout 3"/>
          <p:cNvSpPr/>
          <p:nvPr/>
        </p:nvSpPr>
        <p:spPr>
          <a:xfrm>
            <a:off x="2221580" y="8351005"/>
            <a:ext cx="8769071" cy="1251129"/>
          </a:xfrm>
          <a:prstGeom prst="wedgeRoundRectCallout">
            <a:avLst>
              <a:gd name="adj1" fmla="val -11205"/>
              <a:gd name="adj2" fmla="val -134892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46" b="1">
                <a:latin typeface="Cambria Math" charset="0"/>
              </a:rPr>
              <a:t>Your turn: </a:t>
            </a:r>
            <a:r>
              <a:rPr lang="en-GB" sz="3646">
                <a:latin typeface="Cambria Math" charset="0"/>
              </a:rPr>
              <a:t>Any ideas how to deal with this?</a:t>
            </a:r>
            <a:r>
              <a:rPr lang="en-GB" sz="3646" b="1">
                <a:latin typeface="Cambria Math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969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47" y="2799893"/>
            <a:ext cx="7395276" cy="52763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7886" y="0"/>
            <a:ext cx="5986651" cy="3991101"/>
          </a:xfrm>
          <a:prstGeom prst="rect">
            <a:avLst/>
          </a:prstGeom>
        </p:spPr>
      </p:pic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140272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A square relationship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470747" y="8474332"/>
            <a:ext cx="4212700" cy="662852"/>
          </a:xfrm>
          <a:prstGeom prst="wedgeRoundRectCallout">
            <a:avLst>
              <a:gd name="adj1" fmla="val 32819"/>
              <a:gd name="adj2" fmla="val -371331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>
                <a:latin typeface="Cambria Math" charset="0"/>
              </a:rPr>
              <a:t>Seems to be significant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110" y="6011111"/>
            <a:ext cx="4814761" cy="352418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12694" y="1764717"/>
            <a:ext cx="54331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latin typeface="Courier New" charset="0"/>
                <a:ea typeface="Cambria" charset="0"/>
              </a:rPr>
              <a:t>wage1=wage1 %&gt;% </a:t>
            </a:r>
          </a:p>
          <a:p>
            <a:r>
              <a:rPr lang="en-GB" sz="2400" b="1" dirty="0">
                <a:latin typeface="Courier New" charset="0"/>
                <a:ea typeface="Cambria" charset="0"/>
              </a:rPr>
              <a:t>mutate(educ2 =educ^2)  </a:t>
            </a:r>
            <a:endParaRPr lang="en-GB" sz="2400" dirty="0">
              <a:latin typeface="Times New Roman" charset="0"/>
              <a:ea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42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9F334A5-E4D7-C44D-B0F0-FEC23429242F}"/>
              </a:ext>
            </a:extLst>
          </p:cNvPr>
          <p:cNvSpPr txBox="1">
            <a:spLocks noChangeArrowheads="1"/>
          </p:cNvSpPr>
          <p:nvPr/>
        </p:nvSpPr>
        <p:spPr>
          <a:xfrm>
            <a:off x="518901" y="544919"/>
            <a:ext cx="8891839" cy="153189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How to interpret things?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D3DC39-C82A-5343-867E-9F143FF253D1}"/>
                  </a:ext>
                </a:extLst>
              </p:cNvPr>
              <p:cNvSpPr/>
              <p:nvPr/>
            </p:nvSpPr>
            <p:spPr>
              <a:xfrm>
                <a:off x="566540" y="1823100"/>
                <a:ext cx="12045541" cy="2336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Note </a:t>
                </a:r>
                <a:r>
                  <a:rPr lang="de-DE" sz="3646" dirty="0" err="1">
                    <a:latin typeface="Palatino" pitchFamily="2" charset="77"/>
                    <a:ea typeface="Palatino" pitchFamily="2" charset="77"/>
                  </a:rPr>
                  <a:t>what</a:t>
                </a:r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de-DE" sz="3646" dirty="0" err="1">
                    <a:latin typeface="Palatino" pitchFamily="2" charset="77"/>
                    <a:ea typeface="Palatino" pitchFamily="2" charset="77"/>
                  </a:rPr>
                  <a:t>we</a:t>
                </a:r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 do in </a:t>
                </a:r>
                <a:r>
                  <a:rPr lang="de-DE" sz="3646" dirty="0" err="1">
                    <a:latin typeface="Palatino" pitchFamily="2" charset="77"/>
                    <a:ea typeface="Palatino" pitchFamily="2" charset="77"/>
                  </a:rPr>
                  <a:t>the</a:t>
                </a:r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 linear </a:t>
                </a:r>
                <a:r>
                  <a:rPr lang="de-DE" sz="3646" dirty="0" err="1">
                    <a:latin typeface="Palatino" pitchFamily="2" charset="77"/>
                    <a:ea typeface="Palatino" pitchFamily="2" charset="77"/>
                  </a:rPr>
                  <a:t>case</a:t>
                </a:r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𝑌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=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𝛽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𝑋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+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𝜖</m:t>
                    </m:r>
                  </m:oMath>
                </a14:m>
                <a:endParaRPr lang="de-DE" sz="3646" dirty="0">
                  <a:latin typeface="Palatino" pitchFamily="2" charset="77"/>
                  <a:ea typeface="Palatino" pitchFamily="2" charset="77"/>
                </a:endParaRPr>
              </a:p>
              <a:p>
                <a:endParaRPr lang="de-DE" sz="3646" dirty="0">
                  <a:latin typeface="Palatino" pitchFamily="2" charset="77"/>
                  <a:ea typeface="Palatino" pitchFamily="2" charset="77"/>
                </a:endParaRPr>
              </a:p>
              <a:p>
                <a:endParaRPr lang="de-DE" sz="3646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D3DC39-C82A-5343-867E-9F143FF253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40" y="1823100"/>
                <a:ext cx="12045541" cy="2336537"/>
              </a:xfrm>
              <a:prstGeom prst="rect">
                <a:avLst/>
              </a:prstGeom>
              <a:blipFill>
                <a:blip r:embed="rId2"/>
                <a:stretch>
                  <a:fillRect l="-1569" t="-41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/>
              <p:nvPr/>
            </p:nvSpPr>
            <p:spPr>
              <a:xfrm>
                <a:off x="1666190" y="2809303"/>
                <a:ext cx="1700657" cy="10913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41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GB" sz="3413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413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de-DE" sz="3413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190" y="2809303"/>
                <a:ext cx="1700657" cy="10913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17D6FE99-F7CD-864E-93FF-7BFC42D225BF}"/>
                  </a:ext>
                </a:extLst>
              </p:cNvPr>
              <p:cNvSpPr/>
              <p:nvPr/>
            </p:nvSpPr>
            <p:spPr>
              <a:xfrm>
                <a:off x="3856661" y="3047263"/>
                <a:ext cx="8518084" cy="985241"/>
              </a:xfrm>
              <a:prstGeom prst="wedgeRoundRectCallout">
                <a:avLst>
                  <a:gd name="adj1" fmla="val -55618"/>
                  <a:gd name="adj2" fmla="val -16032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i="1">
                    <a:latin typeface="Cambria Math" charset="0"/>
                  </a:rPr>
                  <a:t>In the linear case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2800" i="1">
                    <a:latin typeface="Cambria Math" charset="0"/>
                  </a:rPr>
                  <a:t> is the marginal effect of X on Y </a:t>
                </a:r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17D6FE99-F7CD-864E-93FF-7BFC42D225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661" y="3047263"/>
                <a:ext cx="8518084" cy="985241"/>
              </a:xfrm>
              <a:prstGeom prst="wedgeRoundRectCallout">
                <a:avLst>
                  <a:gd name="adj1" fmla="val -55618"/>
                  <a:gd name="adj2" fmla="val -16032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ular Callout 6">
            <a:extLst>
              <a:ext uri="{FF2B5EF4-FFF2-40B4-BE49-F238E27FC236}">
                <a16:creationId xmlns:a16="http://schemas.microsoft.com/office/drawing/2014/main" id="{B23F450B-4378-4EE1-8C95-9204D157B410}"/>
              </a:ext>
            </a:extLst>
          </p:cNvPr>
          <p:cNvSpPr/>
          <p:nvPr/>
        </p:nvSpPr>
        <p:spPr>
          <a:xfrm>
            <a:off x="892656" y="4585794"/>
            <a:ext cx="8518084" cy="1078121"/>
          </a:xfrm>
          <a:prstGeom prst="wedgeRoundRectCallout">
            <a:avLst>
              <a:gd name="adj1" fmla="val -28352"/>
              <a:gd name="adj2" fmla="val 128683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i="1">
                <a:latin typeface="Cambria Math" charset="0"/>
              </a:rPr>
              <a:t>We can work out the same thing in the nonlinear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6EB9DD9-AB8A-4DB7-88B1-CA687873F663}"/>
                  </a:ext>
                </a:extLst>
              </p:cNvPr>
              <p:cNvSpPr/>
              <p:nvPr/>
            </p:nvSpPr>
            <p:spPr>
              <a:xfrm>
                <a:off x="1454787" y="6699690"/>
                <a:ext cx="33707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  <a:ea typeface="Palatino" pitchFamily="2" charset="77"/>
                        </a:rPr>
                        <m:t>𝑌</m:t>
                      </m:r>
                      <m:r>
                        <a:rPr lang="en-GB" sz="2800" i="1" smtClean="0">
                          <a:latin typeface="Cambria Math" panose="02040503050406030204" pitchFamily="18" charset="0"/>
                          <a:ea typeface="Palatino" pitchFamily="2" charset="77"/>
                        </a:rPr>
                        <m:t>=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bPr>
                        <m:e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1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Palatino" pitchFamily="2" charset="77"/>
                        </a:rPr>
                        <m:t>𝑋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Palatino" pitchFamily="2" charset="77"/>
                        </a:rPr>
                        <m:t>+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𝑋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2</m:t>
                          </m:r>
                        </m:sup>
                      </m:sSup>
                      <m:r>
                        <a:rPr lang="en-GB" sz="2800" i="1">
                          <a:latin typeface="Cambria Math" panose="02040503050406030204" pitchFamily="18" charset="0"/>
                          <a:ea typeface="Palatino" pitchFamily="2" charset="77"/>
                        </a:rPr>
                        <m:t>+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Palatino" pitchFamily="2" charset="77"/>
                        </a:rPr>
                        <m:t>𝜖</m:t>
                      </m:r>
                    </m:oMath>
                  </m:oMathPara>
                </a14:m>
                <a:endParaRPr lang="de-DE" sz="2800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6EB9DD9-AB8A-4DB7-88B1-CA687873F6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787" y="6699690"/>
                <a:ext cx="337079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87C52F1-4A46-4649-B696-08996B5688D1}"/>
                  </a:ext>
                </a:extLst>
              </p:cNvPr>
              <p:cNvSpPr/>
              <p:nvPr/>
            </p:nvSpPr>
            <p:spPr>
              <a:xfrm>
                <a:off x="6206619" y="6505502"/>
                <a:ext cx="3027560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𝜕</m:t>
                          </m:r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𝑌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𝜕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𝑋</m:t>
                          </m:r>
                        </m:den>
                      </m:f>
                      <m:r>
                        <a:rPr lang="en-GB" sz="2800" i="1" smtClean="0">
                          <a:latin typeface="Cambria Math" panose="02040503050406030204" pitchFamily="18" charset="0"/>
                          <a:ea typeface="Palatino" pitchFamily="2" charset="77"/>
                        </a:rPr>
                        <m:t>=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bPr>
                        <m:e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  <a:ea typeface="Palatino" pitchFamily="2" charset="77"/>
                        </a:rPr>
                        <m:t>+2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𝑋</m:t>
                          </m:r>
                        </m:e>
                        <m:sup/>
                      </m:sSup>
                    </m:oMath>
                  </m:oMathPara>
                </a14:m>
                <a:endParaRPr lang="de-DE" sz="2800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87C52F1-4A46-4649-B696-08996B5688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619" y="6505502"/>
                <a:ext cx="3027560" cy="911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38A3B73-89F1-4707-9827-42C31A91E3AC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4825582" y="6961300"/>
            <a:ext cx="138103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6">
                <a:extLst>
                  <a:ext uri="{FF2B5EF4-FFF2-40B4-BE49-F238E27FC236}">
                    <a16:creationId xmlns:a16="http://schemas.microsoft.com/office/drawing/2014/main" id="{C846DB8C-3F8F-46FF-8E51-C3AB575FE229}"/>
                  </a:ext>
                </a:extLst>
              </p:cNvPr>
              <p:cNvSpPr/>
              <p:nvPr/>
            </p:nvSpPr>
            <p:spPr>
              <a:xfrm>
                <a:off x="1240128" y="7835472"/>
                <a:ext cx="9906408" cy="1692575"/>
              </a:xfrm>
              <a:prstGeom prst="wedgeRoundRectCallout">
                <a:avLst>
                  <a:gd name="adj1" fmla="val 16397"/>
                  <a:gd name="adj2" fmla="val -81569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i="1" dirty="0">
                    <a:latin typeface="Cambria Math" charset="0"/>
                  </a:rPr>
                  <a:t>The marginal effect (how much Y changes in response to change in X) varies for different values of X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i="1" dirty="0">
                    <a:latin typeface="Cambria Math" charset="0"/>
                  </a:rPr>
                  <a:t>We can also find the extreme point by looking 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2400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1" name="Rounded Rectangular Callout 6">
                <a:extLst>
                  <a:ext uri="{FF2B5EF4-FFF2-40B4-BE49-F238E27FC236}">
                    <a16:creationId xmlns:a16="http://schemas.microsoft.com/office/drawing/2014/main" id="{C846DB8C-3F8F-46FF-8E51-C3AB575FE2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128" y="7835472"/>
                <a:ext cx="9906408" cy="1692575"/>
              </a:xfrm>
              <a:prstGeom prst="wedgeRoundRectCallout">
                <a:avLst>
                  <a:gd name="adj1" fmla="val 16397"/>
                  <a:gd name="adj2" fmla="val -81569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346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140272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log-linear relationships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54338" y="1765128"/>
                <a:ext cx="12169104" cy="63024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413">
                    <a:latin typeface="Palatino Linotype"/>
                    <a:cs typeface="Palatino Linotype"/>
                  </a:rPr>
                  <a:t>The most popular non-linear model is probably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US" sz="3413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13" i="1" dirty="0">
                          <a:latin typeface="Cambria Math" panose="02040503050406030204" pitchFamily="18" charset="0"/>
                          <a:cs typeface="Palatino Linotype"/>
                        </a:rPr>
                        <m:t>𝑌</m:t>
                      </m:r>
                      <m:r>
                        <a:rPr lang="en-US" sz="3413" i="1" dirty="0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func>
                        <m:funcPr>
                          <m:ctrlP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413" dirty="0">
                              <a:latin typeface="Cambria Math" panose="02040503050406030204" pitchFamily="18" charset="0"/>
                              <a:cs typeface="Palatino Linotype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GB" sz="3413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3413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sz="3413" i="1" dirty="0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sz="3413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413" i="1" dirty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3413">
                  <a:latin typeface="Palatino Linotype"/>
                  <a:cs typeface="Palatino Linotype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413">
                    <a:latin typeface="Palatino Linotype"/>
                    <a:cs typeface="Palatino Linotype"/>
                  </a:rPr>
                  <a:t>To make it linear all that is required is to take the (natural) logarithm on both sides of the equation:</a:t>
                </a: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413">
                              <a:latin typeface="Cambria Math" panose="02040503050406030204" pitchFamily="18" charset="0"/>
                              <a:cs typeface="Palatino Linotype"/>
                            </a:rPr>
                            <m:t>ln</m:t>
                          </m:r>
                        </m:fName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𝑌</m:t>
                          </m:r>
                        </m:e>
                      </m:func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413" i="1" dirty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3413">
                  <a:latin typeface="Palatino Linotype"/>
                  <a:cs typeface="Palatino Linotype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413">
                    <a:latin typeface="Palatino Linotype"/>
                    <a:cs typeface="Palatino Linotype"/>
                  </a:rPr>
                  <a:t>One of the reasons why it’s popular is the interpretation of the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𝛽</m:t>
                    </m:r>
                  </m:oMath>
                </a14:m>
                <a:r>
                  <a:rPr lang="en-US" sz="3413">
                    <a:latin typeface="Palatino Linotype"/>
                    <a:cs typeface="Palatino Linotype"/>
                  </a:rPr>
                  <a:t> coefficients it implies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38" y="1765128"/>
                <a:ext cx="12169104" cy="6302495"/>
              </a:xfrm>
              <a:prstGeom prst="rect">
                <a:avLst/>
              </a:prstGeom>
              <a:blipFill>
                <a:blip r:embed="rId2"/>
                <a:stretch>
                  <a:fillRect l="-2003" t="-2130" b="-32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6308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4">
                <a:extLst>
                  <a:ext uri="{FF2B5EF4-FFF2-40B4-BE49-F238E27FC236}">
                    <a16:creationId xmlns:a16="http://schemas.microsoft.com/office/drawing/2014/main" id="{C2FC4C29-DD71-4C05-9836-616BA951C122}"/>
                  </a:ext>
                </a:extLst>
              </p:cNvPr>
              <p:cNvSpPr/>
              <p:nvPr/>
            </p:nvSpPr>
            <p:spPr>
              <a:xfrm>
                <a:off x="787078" y="2539708"/>
                <a:ext cx="10347769" cy="4613446"/>
              </a:xfrm>
              <a:prstGeom prst="wedgeRoundRectCallout">
                <a:avLst>
                  <a:gd name="adj1" fmla="val -12345"/>
                  <a:gd name="adj2" fmla="val -58280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600" dirty="0">
                    <a:latin typeface="Cambria Math" charset="0"/>
                  </a:rPr>
                  <a:t>As before: change in dependent variable for given change in X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600" dirty="0">
                    <a:latin typeface="Cambria Math" charset="0"/>
                  </a:rPr>
                  <a:t>However now:  </a:t>
                </a:r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𝐷𝑒𝑝𝑉𝑎</m:t>
                    </m:r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𝐷𝑒𝑝𝑉𝑎</m:t>
                    </m:r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600" b="0" i="0" smtClean="0">
                            <a:latin typeface="Cambria Math" panose="02040503050406030204" pitchFamily="18" charset="0"/>
                          </a:rPr>
                          <m:t>lnY</m:t>
                        </m:r>
                      </m:e>
                      <m: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600" b="0" i="0" smtClean="0">
                            <a:latin typeface="Cambria Math" panose="02040503050406030204" pitchFamily="18" charset="0"/>
                          </a:rPr>
                          <m:t>lnY</m:t>
                        </m:r>
                      </m:e>
                      <m: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GB" sz="2600" i="0" smtClean="0"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2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2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GB" sz="2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GB" sz="2600"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600" b="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2600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600" b="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2600" b="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den>
                        </m:f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  <m:r>
                      <a:rPr lang="en-GB" sz="2600" b="0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GB" sz="2600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8" name="Rounded Rectangular Callout 4">
                <a:extLst>
                  <a:ext uri="{FF2B5EF4-FFF2-40B4-BE49-F238E27FC236}">
                    <a16:creationId xmlns:a16="http://schemas.microsoft.com/office/drawing/2014/main" id="{C2FC4C29-DD71-4C05-9836-616BA951C1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78" y="2539708"/>
                <a:ext cx="10347769" cy="4613446"/>
              </a:xfrm>
              <a:prstGeom prst="wedgeRoundRectCallout">
                <a:avLst>
                  <a:gd name="adj1" fmla="val -12345"/>
                  <a:gd name="adj2" fmla="val -58280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140272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Interpreting log-linear relationships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ular Callout 4"/>
              <p:cNvSpPr/>
              <p:nvPr/>
            </p:nvSpPr>
            <p:spPr>
              <a:xfrm>
                <a:off x="912973" y="7517952"/>
                <a:ext cx="4040992" cy="2291000"/>
              </a:xfrm>
              <a:prstGeom prst="wedgeRoundRectCallout">
                <a:avLst>
                  <a:gd name="adj1" fmla="val -14041"/>
                  <a:gd name="adj2" fmla="val -67565"/>
                  <a:gd name="adj3" fmla="val 16667"/>
                </a:avLst>
              </a:prstGeom>
              <a:solidFill>
                <a:schemeClr val="accent4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>
                    <a:latin typeface="Cambria Math" charset="0"/>
                  </a:rPr>
                  <a:t>Hence,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2800" dirty="0">
                    <a:latin typeface="Cambria Math" charset="0"/>
                  </a:rPr>
                  <a:t> captures (approximately) the Growth in dependent variable Y when we change X by 1 unit</a:t>
                </a:r>
              </a:p>
            </p:txBody>
          </p:sp>
        </mc:Choice>
        <mc:Fallback xmlns="">
          <p:sp>
            <p:nvSpPr>
              <p:cNvPr id="5" name="Rounded Rectangular Callout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973" y="7517952"/>
                <a:ext cx="4040992" cy="2291000"/>
              </a:xfrm>
              <a:prstGeom prst="wedgeRoundRectCallout">
                <a:avLst>
                  <a:gd name="adj1" fmla="val -14041"/>
                  <a:gd name="adj2" fmla="val -67565"/>
                  <a:gd name="adj3" fmla="val 16667"/>
                </a:avLst>
              </a:prstGeom>
              <a:blipFill>
                <a:blip r:embed="rId3"/>
                <a:stretch>
                  <a:fillRect b="-4955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2C3C00-D1A7-4EBA-8A50-929672146106}"/>
                  </a:ext>
                </a:extLst>
              </p:cNvPr>
              <p:cNvSpPr txBox="1"/>
              <p:nvPr/>
            </p:nvSpPr>
            <p:spPr>
              <a:xfrm>
                <a:off x="2344557" y="1652606"/>
                <a:ext cx="5300583" cy="5252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413" i="1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413">
                              <a:latin typeface="Cambria Math" panose="02040503050406030204" pitchFamily="18" charset="0"/>
                              <a:cs typeface="Palatino Linotype"/>
                            </a:rPr>
                            <m:t>ln</m:t>
                          </m:r>
                        </m:fName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𝑌</m:t>
                          </m:r>
                        </m:e>
                      </m:func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=…+</m:t>
                      </m:r>
                      <m:r>
                        <a:rPr lang="en-GB" sz="3413" b="0" i="1" smtClean="0">
                          <a:latin typeface="Cambria Math" panose="02040503050406030204" pitchFamily="18" charset="0"/>
                          <a:cs typeface="Palatino Linotype"/>
                        </a:rPr>
                        <m:t>𝛽</m:t>
                      </m:r>
                      <m:r>
                        <a:rPr lang="en-GB" sz="3413" b="0" i="1" smtClean="0">
                          <a:latin typeface="Cambria Math" panose="02040503050406030204" pitchFamily="18" charset="0"/>
                          <a:cs typeface="Palatino Linotype"/>
                        </a:rPr>
                        <m:t>𝑋</m:t>
                      </m:r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𝜖</m:t>
                      </m:r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2C3C00-D1A7-4EBA-8A50-929672146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557" y="1652606"/>
                <a:ext cx="5300583" cy="5252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2F4915E-2707-4DB3-A0D3-CE977A070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7687" y="3741832"/>
            <a:ext cx="4917792" cy="5316359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B6C7DB6-C457-4461-9B02-75F813B44BAA}"/>
              </a:ext>
            </a:extLst>
          </p:cNvPr>
          <p:cNvSpPr/>
          <p:nvPr/>
        </p:nvSpPr>
        <p:spPr>
          <a:xfrm>
            <a:off x="7193666" y="4013691"/>
            <a:ext cx="1678329" cy="821803"/>
          </a:xfrm>
          <a:prstGeom prst="wedgeRoundRectCallout">
            <a:avLst>
              <a:gd name="adj1" fmla="val 146064"/>
              <a:gd name="adj2" fmla="val -41726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z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D2302ACC-B9B1-4290-B64E-B1F65246DFC3}"/>
              </a:ext>
            </a:extLst>
          </p:cNvPr>
          <p:cNvSpPr/>
          <p:nvPr/>
        </p:nvSpPr>
        <p:spPr>
          <a:xfrm>
            <a:off x="8596131" y="6618189"/>
            <a:ext cx="1678329" cy="821803"/>
          </a:xfrm>
          <a:prstGeom prst="wedgeRoundRectCallout">
            <a:avLst>
              <a:gd name="adj1" fmla="val 57788"/>
              <a:gd name="adj2" fmla="val -324824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ln(1+z)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llout: Up Arrow 10">
                <a:extLst>
                  <a:ext uri="{FF2B5EF4-FFF2-40B4-BE49-F238E27FC236}">
                    <a16:creationId xmlns:a16="http://schemas.microsoft.com/office/drawing/2014/main" id="{05A08871-1399-4D65-9B71-06FC1C06551D}"/>
                  </a:ext>
                </a:extLst>
              </p:cNvPr>
              <p:cNvSpPr/>
              <p:nvPr/>
            </p:nvSpPr>
            <p:spPr>
              <a:xfrm rot="18972703">
                <a:off x="3234071" y="5360528"/>
                <a:ext cx="2104468" cy="1402988"/>
              </a:xfrm>
              <a:prstGeom prst="upArrowCallout">
                <a:avLst>
                  <a:gd name="adj1" fmla="val 31593"/>
                  <a:gd name="adj2" fmla="val 61264"/>
                  <a:gd name="adj3" fmla="val 25000"/>
                  <a:gd name="adj4" fmla="val 61680"/>
                </a:avLst>
              </a:prstGeom>
              <a:solidFill>
                <a:srgbClr val="FFDA22"/>
              </a:solidFill>
              <a:ln>
                <a:solidFill>
                  <a:srgbClr val="FFDA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2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  <m:r>
                      <a:rPr lang="en-GB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GB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1" name="Callout: Up Arrow 10">
                <a:extLst>
                  <a:ext uri="{FF2B5EF4-FFF2-40B4-BE49-F238E27FC236}">
                    <a16:creationId xmlns:a16="http://schemas.microsoft.com/office/drawing/2014/main" id="{05A08871-1399-4D65-9B71-06FC1C065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972703">
                <a:off x="3234071" y="5360528"/>
                <a:ext cx="2104468" cy="1402988"/>
              </a:xfrm>
              <a:prstGeom prst="upArrowCallout">
                <a:avLst>
                  <a:gd name="adj1" fmla="val 31593"/>
                  <a:gd name="adj2" fmla="val 61264"/>
                  <a:gd name="adj3" fmla="val 25000"/>
                  <a:gd name="adj4" fmla="val 61680"/>
                </a:avLst>
              </a:prstGeom>
              <a:blipFill>
                <a:blip r:embed="rId6"/>
                <a:stretch>
                  <a:fillRect b="-576"/>
                </a:stretch>
              </a:blipFill>
              <a:ln>
                <a:solidFill>
                  <a:srgbClr val="FFDA22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972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b="1" dirty="0">
                <a:latin typeface="Palatino Linotype" charset="0"/>
              </a:rPr>
              <a:t>Looking at wage regressions as example again: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DBDF5A-9DE0-48BA-91AD-C86EC7440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3849"/>
            <a:ext cx="13646802" cy="8090321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A5FE440-28AF-4BDC-8AFB-F253FBF4DA3E}"/>
              </a:ext>
            </a:extLst>
          </p:cNvPr>
          <p:cNvSpPr/>
          <p:nvPr/>
        </p:nvSpPr>
        <p:spPr>
          <a:xfrm>
            <a:off x="7562088" y="1885918"/>
            <a:ext cx="5102352" cy="3710210"/>
          </a:xfrm>
          <a:prstGeom prst="wedgeRoundRectCallout">
            <a:avLst>
              <a:gd name="adj1" fmla="val -68814"/>
              <a:gd name="adj2" fmla="val 12949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Change the x variable by 1 unit. What’s the effect on the Y variable?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i.e. go from male to female, what’s the effect on wages?</a:t>
            </a:r>
          </a:p>
        </p:txBody>
      </p:sp>
    </p:spTree>
    <p:extLst>
      <p:ext uri="{BB962C8B-B14F-4D97-AF65-F5344CB8AC3E}">
        <p14:creationId xmlns:p14="http://schemas.microsoft.com/office/powerpoint/2010/main" val="11040780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rson, person, holding, person&#10;&#10;Description automatically generated">
            <a:extLst>
              <a:ext uri="{FF2B5EF4-FFF2-40B4-BE49-F238E27FC236}">
                <a16:creationId xmlns:a16="http://schemas.microsoft.com/office/drawing/2014/main" id="{59F5BBED-11EF-486C-A0E0-A66E6B59C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" y="11575"/>
            <a:ext cx="7584973" cy="5056649"/>
          </a:xfrm>
          <a:prstGeom prst="rect">
            <a:avLst/>
          </a:prstGeom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D05BE029-A916-4A78-95B1-2F37C2621DE9}"/>
              </a:ext>
            </a:extLst>
          </p:cNvPr>
          <p:cNvSpPr/>
          <p:nvPr/>
        </p:nvSpPr>
        <p:spPr>
          <a:xfrm>
            <a:off x="2268637" y="191387"/>
            <a:ext cx="5034987" cy="612648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To log or not log?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Flowchart: Manual Input 4">
                <a:extLst>
                  <a:ext uri="{FF2B5EF4-FFF2-40B4-BE49-F238E27FC236}">
                    <a16:creationId xmlns:a16="http://schemas.microsoft.com/office/drawing/2014/main" id="{212872AB-80A8-450C-BE38-A1D5A4E8272E}"/>
                  </a:ext>
                </a:extLst>
              </p:cNvPr>
              <p:cNvSpPr/>
              <p:nvPr/>
            </p:nvSpPr>
            <p:spPr>
              <a:xfrm>
                <a:off x="197854" y="3819646"/>
                <a:ext cx="12557448" cy="4653022"/>
              </a:xfrm>
              <a:prstGeom prst="flowChartManualInpu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3600" dirty="0"/>
                  <a:t>Which is more plausible?</a:t>
                </a:r>
              </a:p>
              <a:p>
                <a:endParaRPr lang="en-GB" sz="3600" dirty="0"/>
              </a:p>
              <a:p>
                <a:pPr marL="514350" indent="-514350">
                  <a:buAutoNum type="arabicPeriod"/>
                </a:pPr>
                <a:r>
                  <a:rPr lang="en-GB" sz="3600" dirty="0"/>
                  <a:t>Change in X leads to fixed change in Y</a:t>
                </a:r>
                <a:r>
                  <a:rPr lang="en-GB" sz="3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→ use </a:t>
                </a:r>
                <a14:m>
                  <m:oMath xmlns:m="http://schemas.openxmlformats.org/officeDocument/2006/math">
                    <m:r>
                      <a:rPr lang="en-GB" sz="3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</m:oMath>
                </a14:m>
                <a:endParaRPr lang="en-GB" sz="3600" dirty="0"/>
              </a:p>
              <a:p>
                <a:pPr marL="514350" indent="-514350">
                  <a:buFontTx/>
                  <a:buAutoNum type="arabicPeriod"/>
                </a:pPr>
                <a:r>
                  <a:rPr lang="en-GB" sz="3600" dirty="0"/>
                  <a:t>Change in X leads to fixed percentage change in Y</a:t>
                </a:r>
                <a:r>
                  <a:rPr lang="en-GB" sz="3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→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6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</m:t>
                    </m:r>
                    <m:r>
                      <m:rPr>
                        <m:sty m:val="p"/>
                      </m:rPr>
                      <a:rPr lang="en-GB" sz="3600" b="0" i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n</m:t>
                    </m:r>
                    <m:r>
                      <a:rPr lang="en-GB" sz="36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</m:oMath>
                </a14:m>
                <a:endParaRPr lang="en-GB" sz="3600" dirty="0"/>
              </a:p>
              <a:p>
                <a:pPr marL="514350" indent="-514350">
                  <a:buAutoNum type="arabicPeriod"/>
                </a:pPr>
                <a:endParaRPr lang="en-GB" sz="3600" dirty="0"/>
              </a:p>
            </p:txBody>
          </p:sp>
        </mc:Choice>
        <mc:Fallback xmlns="">
          <p:sp>
            <p:nvSpPr>
              <p:cNvPr id="5" name="Flowchart: Manual Input 4">
                <a:extLst>
                  <a:ext uri="{FF2B5EF4-FFF2-40B4-BE49-F238E27FC236}">
                    <a16:creationId xmlns:a16="http://schemas.microsoft.com/office/drawing/2014/main" id="{212872AB-80A8-450C-BE38-A1D5A4E82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54" y="3819646"/>
                <a:ext cx="12557448" cy="4653022"/>
              </a:xfrm>
              <a:prstGeom prst="flowChartManualInput">
                <a:avLst/>
              </a:prstGeom>
              <a:blipFill>
                <a:blip r:embed="rId3"/>
                <a:stretch>
                  <a:fillRect l="-14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4988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4">
                <a:extLst>
                  <a:ext uri="{FF2B5EF4-FFF2-40B4-BE49-F238E27FC236}">
                    <a16:creationId xmlns:a16="http://schemas.microsoft.com/office/drawing/2014/main" id="{C2FC4C29-DD71-4C05-9836-616BA951C122}"/>
                  </a:ext>
                </a:extLst>
              </p:cNvPr>
              <p:cNvSpPr/>
              <p:nvPr/>
            </p:nvSpPr>
            <p:spPr>
              <a:xfrm>
                <a:off x="787078" y="2539708"/>
                <a:ext cx="10347769" cy="4613446"/>
              </a:xfrm>
              <a:prstGeom prst="wedgeRoundRectCallout">
                <a:avLst>
                  <a:gd name="adj1" fmla="val -12345"/>
                  <a:gd name="adj2" fmla="val -58280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600" dirty="0">
                    <a:latin typeface="Cambria Math" charset="0"/>
                  </a:rPr>
                  <a:t>As before: change in dependent variable for given change in X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600" dirty="0">
                    <a:latin typeface="Cambria Math" charset="0"/>
                  </a:rPr>
                  <a:t>However now:  </a:t>
                </a:r>
                <a:endParaRPr lang="en-GB" sz="2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𝐷𝑒𝑝𝑉𝑎</m:t>
                          </m:r>
                          <m:sSub>
                            <m:sSubPr>
                              <m:ctrlPr>
                                <a:rPr lang="en-GB" sz="2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𝐷𝑒𝑝𝑉𝑎</m:t>
                          </m:r>
                          <m:sSub>
                            <m:sSubPr>
                              <m:ctrlPr>
                                <a:rPr lang="en-GB" sz="2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𝑋𝑉𝑎</m:t>
                          </m:r>
                          <m:sSub>
                            <m:sSubPr>
                              <m:ctrlP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𝑋𝑉𝑎</m:t>
                          </m:r>
                          <m:sSub>
                            <m:sSubPr>
                              <m:ctrlP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den>
                      </m:f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unc>
                                <m:func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600" b="0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func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6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6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func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6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</m:oMath>
                  </m:oMathPara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endParaRPr lang="en-GB" sz="2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br>
                  <a:rPr lang="en-GB" sz="2600" i="1" dirty="0">
                    <a:latin typeface="Cambria Math" panose="02040503050406030204" pitchFamily="18" charset="0"/>
                  </a:rPr>
                </a:br>
                <a:endParaRPr lang="en-GB" sz="2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ounded Rectangular Callout 4">
                <a:extLst>
                  <a:ext uri="{FF2B5EF4-FFF2-40B4-BE49-F238E27FC236}">
                    <a16:creationId xmlns:a16="http://schemas.microsoft.com/office/drawing/2014/main" id="{C2FC4C29-DD71-4C05-9836-616BA951C1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78" y="2539708"/>
                <a:ext cx="10347769" cy="4613446"/>
              </a:xfrm>
              <a:prstGeom prst="wedgeRoundRectCallout">
                <a:avLst>
                  <a:gd name="adj1" fmla="val -12345"/>
                  <a:gd name="adj2" fmla="val -58280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140272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 dirty="0">
                <a:latin typeface="Palatino Linotype" charset="0"/>
              </a:rPr>
              <a:t>Going log crazy: log </a:t>
            </a:r>
            <a:r>
              <a:rPr lang="en-US" sz="4550" kern="0" dirty="0" err="1">
                <a:latin typeface="Palatino Linotype" charset="0"/>
              </a:rPr>
              <a:t>log</a:t>
            </a:r>
            <a:endParaRPr lang="en-US" sz="4550" kern="0" dirty="0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2C3C00-D1A7-4EBA-8A50-929672146106}"/>
                  </a:ext>
                </a:extLst>
              </p:cNvPr>
              <p:cNvSpPr txBox="1"/>
              <p:nvPr/>
            </p:nvSpPr>
            <p:spPr>
              <a:xfrm>
                <a:off x="2344557" y="1652606"/>
                <a:ext cx="5300583" cy="5252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413" i="1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413">
                              <a:latin typeface="Cambria Math" panose="02040503050406030204" pitchFamily="18" charset="0"/>
                              <a:cs typeface="Palatino Linotype"/>
                            </a:rPr>
                            <m:t>ln</m:t>
                          </m:r>
                        </m:fName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𝑌</m:t>
                          </m:r>
                        </m:e>
                      </m:func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=…+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/>
                      </m:sSub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GB" sz="3413" b="0" i="1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3413" b="0" i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GB" sz="3413" b="0" i="1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  <m:t>𝑋</m:t>
                              </m:r>
                            </m:e>
                          </m:func>
                        </m:e>
                        <m:sub/>
                      </m:sSub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𝜖</m:t>
                      </m:r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2C3C00-D1A7-4EBA-8A50-929672146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557" y="1652606"/>
                <a:ext cx="5300583" cy="5252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llout: Up Arrow 10">
            <a:extLst>
              <a:ext uri="{FF2B5EF4-FFF2-40B4-BE49-F238E27FC236}">
                <a16:creationId xmlns:a16="http://schemas.microsoft.com/office/drawing/2014/main" id="{05A08871-1399-4D65-9B71-06FC1C06551D}"/>
              </a:ext>
            </a:extLst>
          </p:cNvPr>
          <p:cNvSpPr/>
          <p:nvPr/>
        </p:nvSpPr>
        <p:spPr>
          <a:xfrm rot="20361132">
            <a:off x="4367834" y="6813553"/>
            <a:ext cx="4270720" cy="1402988"/>
          </a:xfrm>
          <a:prstGeom prst="upArrowCallout">
            <a:avLst>
              <a:gd name="adj1" fmla="val 31593"/>
              <a:gd name="adj2" fmla="val 61264"/>
              <a:gd name="adj3" fmla="val 25000"/>
              <a:gd name="adj4" fmla="val 61680"/>
            </a:avLst>
          </a:prstGeom>
          <a:solidFill>
            <a:srgbClr val="FFDA22"/>
          </a:solidFill>
          <a:ln>
            <a:solidFill>
              <a:srgbClr val="FFDA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Elasticity</a:t>
            </a:r>
          </a:p>
        </p:txBody>
      </p:sp>
    </p:spTree>
    <p:extLst>
      <p:ext uri="{BB962C8B-B14F-4D97-AF65-F5344CB8AC3E}">
        <p14:creationId xmlns:p14="http://schemas.microsoft.com/office/powerpoint/2010/main" val="308653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8" y="140272"/>
            <a:ext cx="11098447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 dirty="0">
                <a:latin typeface="Palatino Linotype" charset="0"/>
              </a:rPr>
              <a:t>Famous example: production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344979" y="1382509"/>
                <a:ext cx="12009423" cy="40055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3555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Cobb Douglas production function:</a:t>
                </a:r>
              </a:p>
              <a:p>
                <a:endParaRPr lang="en-GB" sz="3555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555" i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𝑌</m:t>
                      </m:r>
                      <m:r>
                        <a:rPr lang="en-GB" sz="3555" i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a:rPr lang="en-GB" sz="3555" i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𝐴</m:t>
                      </m:r>
                      <m:sSup>
                        <m:sSupPr>
                          <m:ctrlPr>
                            <a:rPr lang="en-GB" sz="3555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pPr>
                        <m:e>
                          <m:r>
                            <a:rPr lang="en-GB" sz="3555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𝐿</m:t>
                          </m:r>
                        </m:e>
                        <m:sup>
                          <m:sSub>
                            <m:sSubPr>
                              <m:ctrlP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𝐿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GB" sz="3555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pPr>
                        <m:e>
                          <m:r>
                            <a:rPr lang="en-GB" sz="3555" b="0" i="1" dirty="0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𝐾</m:t>
                          </m:r>
                        </m:e>
                        <m:sup>
                          <m:sSub>
                            <m:sSubPr>
                              <m:ctrlP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3555" b="0" i="1" dirty="0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𝐾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GB" sz="3555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GB" sz="3555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GB" sz="3555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Taking logs:</a:t>
                </a:r>
              </a:p>
              <a:p>
                <a:endParaRPr lang="en-GB" sz="3555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555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555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ln</m:t>
                          </m:r>
                        </m:fName>
                        <m:e>
                          <m:r>
                            <a:rPr lang="en-GB" sz="3555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  <m:r>
                            <a:rPr lang="en-GB" sz="3555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3555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𝐿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3555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𝐿</m:t>
                              </m:r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alatino Linotype" charset="0"/>
                                      <a:cs typeface="Palatino Linotype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𝐾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alatino Linotype" charset="0"/>
                                      <a:cs typeface="Palatino Linotype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555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𝐾</m:t>
                                  </m:r>
                                  <m: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+</m:t>
                                  </m:r>
                                  <m: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𝜖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GB" sz="3555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79" y="1382509"/>
                <a:ext cx="12009423" cy="4005520"/>
              </a:xfrm>
              <a:prstGeom prst="rect">
                <a:avLst/>
              </a:prstGeom>
              <a:blipFill>
                <a:blip r:embed="rId2"/>
                <a:stretch>
                  <a:fillRect l="-1523" t="-22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/>
              <p:cNvSpPr/>
              <p:nvPr/>
            </p:nvSpPr>
            <p:spPr>
              <a:xfrm>
                <a:off x="4227724" y="3404750"/>
                <a:ext cx="6248512" cy="740431"/>
              </a:xfrm>
              <a:prstGeom prst="wedgeRoundRectCallout">
                <a:avLst>
                  <a:gd name="adj1" fmla="val -21902"/>
                  <a:gd name="adj2" fmla="val -70461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128">
                    <a:latin typeface="Palatino Linotype" charset="0"/>
                    <a:ea typeface="Palatino Linotype" charset="0"/>
                    <a:cs typeface="Palatino Linotype" charset="0"/>
                  </a:rPr>
                  <a:t>Productivity shock: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128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128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𝐴</m:t>
                        </m:r>
                      </m:e>
                      <m:sub>
                        <m:r>
                          <a:rPr lang="en-GB" sz="3128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GB" sz="3128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128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GB" sz="3128" i="1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dPr>
                          <m:e>
                            <m:r>
                              <a:rPr lang="en-GB" sz="3128" i="1"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𝜖</m:t>
                            </m:r>
                          </m:e>
                        </m:d>
                      </m:e>
                    </m:func>
                  </m:oMath>
                </a14:m>
                <a:endParaRPr lang="en-GB" sz="3128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7" name="Rounded Rectangular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724" y="3404750"/>
                <a:ext cx="6248512" cy="740431"/>
              </a:xfrm>
              <a:prstGeom prst="wedgeRoundRectCallout">
                <a:avLst>
                  <a:gd name="adj1" fmla="val -21902"/>
                  <a:gd name="adj2" fmla="val -70461"/>
                  <a:gd name="adj3" fmla="val 16667"/>
                </a:avLst>
              </a:prstGeom>
              <a:blipFill>
                <a:blip r:embed="rId3"/>
                <a:stretch>
                  <a:fillRect b="-11565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llout: Up Arrow 4">
            <a:extLst>
              <a:ext uri="{FF2B5EF4-FFF2-40B4-BE49-F238E27FC236}">
                <a16:creationId xmlns:a16="http://schemas.microsoft.com/office/drawing/2014/main" id="{23E60EE4-08B1-46B9-8C7F-D41049EBB556}"/>
              </a:ext>
            </a:extLst>
          </p:cNvPr>
          <p:cNvSpPr/>
          <p:nvPr/>
        </p:nvSpPr>
        <p:spPr>
          <a:xfrm rot="20950983">
            <a:off x="3789948" y="5350120"/>
            <a:ext cx="4270720" cy="2195587"/>
          </a:xfrm>
          <a:prstGeom prst="upArrowCallout">
            <a:avLst>
              <a:gd name="adj1" fmla="val 31593"/>
              <a:gd name="adj2" fmla="val 61264"/>
              <a:gd name="adj3" fmla="val 25000"/>
              <a:gd name="adj4" fmla="val 61680"/>
            </a:avLst>
          </a:prstGeom>
          <a:solidFill>
            <a:srgbClr val="FFDA22"/>
          </a:solidFill>
          <a:ln>
            <a:solidFill>
              <a:srgbClr val="FFDA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Elasticity of output with respect to a change in employment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A89A89CF-D067-481E-9A6F-1DC4C7D6879C}"/>
              </a:ext>
            </a:extLst>
          </p:cNvPr>
          <p:cNvSpPr/>
          <p:nvPr/>
        </p:nvSpPr>
        <p:spPr>
          <a:xfrm>
            <a:off x="850740" y="2277488"/>
            <a:ext cx="1678329" cy="821803"/>
          </a:xfrm>
          <a:prstGeom prst="wedgeRoundRectCallout">
            <a:avLst>
              <a:gd name="adj1" fmla="val 192271"/>
              <a:gd name="adj2" fmla="val 3344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Value added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6BA48093-B11A-4BE1-B94F-DDA2FD6B6B17}"/>
              </a:ext>
            </a:extLst>
          </p:cNvPr>
          <p:cNvSpPr/>
          <p:nvPr/>
        </p:nvSpPr>
        <p:spPr>
          <a:xfrm>
            <a:off x="8422512" y="888181"/>
            <a:ext cx="2610354" cy="821803"/>
          </a:xfrm>
          <a:prstGeom prst="wedgeRoundRectCallout">
            <a:avLst>
              <a:gd name="adj1" fmla="val -129199"/>
              <a:gd name="adj2" fmla="val 193485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employment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AA3CA5C9-6E6B-4A54-A3C8-0D31CD6E5EFB}"/>
              </a:ext>
            </a:extLst>
          </p:cNvPr>
          <p:cNvSpPr/>
          <p:nvPr/>
        </p:nvSpPr>
        <p:spPr>
          <a:xfrm>
            <a:off x="9354537" y="2316302"/>
            <a:ext cx="1678329" cy="821803"/>
          </a:xfrm>
          <a:prstGeom prst="wedgeRoundRectCallout">
            <a:avLst>
              <a:gd name="adj1" fmla="val -184281"/>
              <a:gd name="adj2" fmla="val 27288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capital</a:t>
            </a:r>
          </a:p>
        </p:txBody>
      </p:sp>
    </p:spTree>
    <p:extLst>
      <p:ext uri="{BB962C8B-B14F-4D97-AF65-F5344CB8AC3E}">
        <p14:creationId xmlns:p14="http://schemas.microsoft.com/office/powerpoint/2010/main" val="1087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4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0EC7056-A812-4B5D-9F28-77891A7B040D}"/>
              </a:ext>
            </a:extLst>
          </p:cNvPr>
          <p:cNvSpPr txBox="1">
            <a:spLocks noChangeArrowheads="1"/>
          </p:cNvSpPr>
          <p:nvPr/>
        </p:nvSpPr>
        <p:spPr>
          <a:xfrm>
            <a:off x="154338" y="301637"/>
            <a:ext cx="11098447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 dirty="0">
                <a:latin typeface="Palatino Linotype" charset="0"/>
              </a:rPr>
              <a:t>log transformation overview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1692EE44-D83F-459E-8EF2-FF49E68D7CD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2467364"/>
                  </p:ext>
                </p:extLst>
              </p:nvPr>
            </p:nvGraphicFramePr>
            <p:xfrm>
              <a:off x="248770" y="1985698"/>
              <a:ext cx="12525936" cy="49322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33165">
                      <a:extLst>
                        <a:ext uri="{9D8B030D-6E8A-4147-A177-3AD203B41FA5}">
                          <a16:colId xmlns:a16="http://schemas.microsoft.com/office/drawing/2014/main" val="3351076462"/>
                        </a:ext>
                      </a:extLst>
                    </a:gridCol>
                    <a:gridCol w="3173506">
                      <a:extLst>
                        <a:ext uri="{9D8B030D-6E8A-4147-A177-3AD203B41FA5}">
                          <a16:colId xmlns:a16="http://schemas.microsoft.com/office/drawing/2014/main" val="1290553036"/>
                        </a:ext>
                      </a:extLst>
                    </a:gridCol>
                    <a:gridCol w="6219265">
                      <a:extLst>
                        <a:ext uri="{9D8B030D-6E8A-4147-A177-3AD203B41FA5}">
                          <a16:colId xmlns:a16="http://schemas.microsoft.com/office/drawing/2014/main" val="14708351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Interpretation of </a:t>
                          </a:r>
                          <a14:m>
                            <m:oMath xmlns:m="http://schemas.openxmlformats.org/officeDocument/2006/math"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GB" dirty="0"/>
                            <a:t>coefficient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61619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No logs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Change of 1 unit of X leads to </a:t>
                          </a:r>
                          <a14:m>
                            <m:oMath xmlns:m="http://schemas.openxmlformats.org/officeDocument/2006/math"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oMath>
                          </a14:m>
                          <a:r>
                            <a:rPr lang="en-GB" dirty="0"/>
                            <a:t> units of Y</a:t>
                          </a:r>
                        </a:p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43405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log on LHS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func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Change of 1 unit of X leads to </a:t>
                          </a:r>
                          <a14:m>
                            <m:oMath xmlns:m="http://schemas.openxmlformats.org/officeDocument/2006/math"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×100 %</m:t>
                              </m:r>
                            </m:oMath>
                          </a14:m>
                          <a:r>
                            <a:rPr lang="en-GB" dirty="0"/>
                            <a:t> growth</a:t>
                          </a:r>
                          <a:r>
                            <a:rPr lang="en-GB" baseline="0" dirty="0"/>
                            <a:t> in Y</a:t>
                          </a:r>
                        </a:p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35747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log on RHS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3002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func>
                                  <m:func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A 1% growth of X leads to a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den>
                              </m:f>
                            </m:oMath>
                          </a14:m>
                          <a:r>
                            <a:rPr lang="en-GB" dirty="0"/>
                            <a:t> change of Y in units</a:t>
                          </a:r>
                          <a:r>
                            <a:rPr lang="en-GB" baseline="0" dirty="0"/>
                            <a:t> of Y</a:t>
                          </a:r>
                        </a:p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17742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log on RHS &amp; LHS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3002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func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func>
                                  <m:func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3002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A 1% growth of X leads to </a:t>
                          </a:r>
                          <a14:m>
                            <m:oMath xmlns:m="http://schemas.openxmlformats.org/officeDocument/2006/math"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GB" dirty="0"/>
                            <a:t> growth in Y</a:t>
                          </a:r>
                        </a:p>
                        <a:p>
                          <a:pPr marL="0" marR="0" lvl="0" indent="0" algn="l" defTabSz="13002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372882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1692EE44-D83F-459E-8EF2-FF49E68D7CD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2467364"/>
                  </p:ext>
                </p:extLst>
              </p:nvPr>
            </p:nvGraphicFramePr>
            <p:xfrm>
              <a:off x="248770" y="1985698"/>
              <a:ext cx="12525936" cy="49322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33165">
                      <a:extLst>
                        <a:ext uri="{9D8B030D-6E8A-4147-A177-3AD203B41FA5}">
                          <a16:colId xmlns:a16="http://schemas.microsoft.com/office/drawing/2014/main" val="3351076462"/>
                        </a:ext>
                      </a:extLst>
                    </a:gridCol>
                    <a:gridCol w="3173506">
                      <a:extLst>
                        <a:ext uri="{9D8B030D-6E8A-4147-A177-3AD203B41FA5}">
                          <a16:colId xmlns:a16="http://schemas.microsoft.com/office/drawing/2014/main" val="1290553036"/>
                        </a:ext>
                      </a:extLst>
                    </a:gridCol>
                    <a:gridCol w="6219265">
                      <a:extLst>
                        <a:ext uri="{9D8B030D-6E8A-4147-A177-3AD203B41FA5}">
                          <a16:colId xmlns:a16="http://schemas.microsoft.com/office/drawing/2014/main" val="1470835169"/>
                        </a:ext>
                      </a:extLst>
                    </a:gridCol>
                  </a:tblGrid>
                  <a:tr h="481584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469" t="-10127" r="-392" b="-9278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6161925"/>
                      </a:ext>
                    </a:extLst>
                  </a:tr>
                  <a:tr h="871728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No logs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8848" t="-60839" r="-196737" b="-4125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469" t="-60839" r="-392" b="-4125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340543"/>
                      </a:ext>
                    </a:extLst>
                  </a:tr>
                  <a:tr h="1261872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log on LHS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8848" t="-111111" r="-196737" b="-1850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469" t="-111111" r="-392" b="-1850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43574711"/>
                      </a:ext>
                    </a:extLst>
                  </a:tr>
                  <a:tr h="1445324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log on RHS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8848" t="-183613" r="-196737" b="-609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469" t="-183613" r="-392" b="-609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1774292"/>
                      </a:ext>
                    </a:extLst>
                  </a:tr>
                  <a:tr h="871728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log on RHS &amp; LHS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8848" t="-472028" r="-196737" b="-13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469" t="-472028" r="-392" b="-13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372882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74923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341505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Summary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8055" y="3289128"/>
            <a:ext cx="11342341" cy="47268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charset="0"/>
              <a:buChar char="•"/>
            </a:pPr>
            <a:r>
              <a:rPr lang="en-US" sz="3413" dirty="0">
                <a:latin typeface="Palatino Linotype"/>
                <a:cs typeface="Palatino Linotype"/>
              </a:rPr>
              <a:t>Don’t fall in the dummy variable trap</a:t>
            </a:r>
          </a:p>
          <a:p>
            <a:pPr marL="487604" indent="-487604">
              <a:buFont typeface="Arial" charset="0"/>
              <a:buChar char="•"/>
            </a:pPr>
            <a:endParaRPr lang="en-US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charset="0"/>
              <a:buChar char="•"/>
            </a:pPr>
            <a:r>
              <a:rPr lang="en-US" sz="3413" dirty="0">
                <a:latin typeface="Palatino Linotype"/>
                <a:cs typeface="Palatino Linotype"/>
              </a:rPr>
              <a:t>The same model can be represented in several ways</a:t>
            </a:r>
          </a:p>
          <a:p>
            <a:pPr marL="487604" indent="-487604">
              <a:buFont typeface="Arial" charset="0"/>
              <a:buChar char="•"/>
            </a:pPr>
            <a:endParaRPr lang="en-US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charset="0"/>
              <a:buChar char="•"/>
            </a:pPr>
            <a:r>
              <a:rPr lang="en-US" sz="3413" dirty="0">
                <a:latin typeface="Palatino Linotype"/>
                <a:cs typeface="Palatino Linotype"/>
              </a:rPr>
              <a:t>Be careful with interpretation of dummies</a:t>
            </a:r>
          </a:p>
          <a:p>
            <a:pPr marL="487604" indent="-487604">
              <a:buFont typeface="Arial" charset="0"/>
              <a:buChar char="•"/>
            </a:pPr>
            <a:endParaRPr lang="en-US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charset="0"/>
              <a:buChar char="•"/>
            </a:pPr>
            <a:r>
              <a:rPr lang="en-US" sz="3413" dirty="0">
                <a:latin typeface="Palatino Linotype"/>
                <a:cs typeface="Palatino Linotype"/>
              </a:rPr>
              <a:t>A lot of stuff that looks non-linear at first glance is linear after all</a:t>
            </a:r>
          </a:p>
          <a:p>
            <a:pPr marL="487604" indent="-487604">
              <a:buFont typeface="Arial" charset="0"/>
              <a:buChar char="•"/>
            </a:pPr>
            <a:endParaRPr lang="en-US" sz="3413" dirty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996463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018588" y="2027238"/>
            <a:ext cx="3987800" cy="4311650"/>
          </a:xfrm>
        </p:spPr>
        <p:txBody>
          <a:bodyPr vert="horz" lIns="97548" tIns="48774" rIns="97548" bIns="48774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041" dirty="0">
                <a:solidFill>
                  <a:srgbClr val="0070C0"/>
                </a:solidFill>
              </a:rPr>
              <a:t>Extra Slides</a:t>
            </a:r>
          </a:p>
        </p:txBody>
      </p:sp>
      <p:pic>
        <p:nvPicPr>
          <p:cNvPr id="9" name="Content Placeholder 4" descr="A drawing of a person&#10;&#10;Description generated with high confidence">
            <a:extLst>
              <a:ext uri="{FF2B5EF4-FFF2-40B4-BE49-F238E27FC236}">
                <a16:creationId xmlns:a16="http://schemas.microsoft.com/office/drawing/2014/main" id="{9FD8DBDC-E852-443D-9C2C-08FA8CBA5E8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94502"/>
            <a:ext cx="7137400" cy="777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25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000" kern="0" dirty="0">
                <a:latin typeface="Palatino Linotype" charset="0"/>
              </a:rPr>
              <a:t>Interactions?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21873" y="1878257"/>
                <a:ext cx="11745757" cy="69637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dirty="0">
                    <a:latin typeface="Palatino Linotype"/>
                    <a:cs typeface="Palatino Linotype"/>
                  </a:rPr>
                  <a:t>In the context of the model regressing wages on skill and gender we might ask if income gap between man and women is the same irrespective of the educational group; e.g.</a:t>
                </a: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𝑊𝑜𝑚𝑒𝑛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𝐿𝑜𝑤</m:t>
                          </m:r>
                        </m:e>
                      </m:d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−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𝑀𝑒𝑛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𝐿𝑜𝑤</m:t>
                          </m:r>
                        </m:e>
                      </m:d>
                    </m:oMath>
                  </m:oMathPara>
                </a14:m>
                <a:endParaRPr lang="en-GB" sz="2800" dirty="0">
                  <a:latin typeface="Palatino Linotype"/>
                  <a:ea typeface="Palatino Linotype" charset="0"/>
                  <a:cs typeface="Palatino Linotype" charset="0"/>
                </a:endParaRP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r>
                  <a:rPr lang="en-GB" sz="2800" dirty="0">
                    <a:ea typeface="Palatino Linotype" charset="0"/>
                    <a:cs typeface="Palatino Linotype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𝑊𝑎𝑔𝑒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|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𝑊𝑜𝑚𝑒𝑛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,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𝑁𝑜𝑟𝑚𝑎𝑙</m:t>
                        </m:r>
                      </m:e>
                    </m:d>
                    <m:r>
                      <a:rPr lang="en-GB" sz="2800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−</m:t>
                    </m:r>
                    <m:r>
                      <a:rPr lang="en-GB" sz="2800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𝑊𝑎𝑔𝑒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|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𝑀𝑒𝑛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,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𝑁𝑜𝑟𝑚𝑎𝑙</m:t>
                        </m:r>
                      </m:e>
                    </m:d>
                  </m:oMath>
                </a14:m>
                <a:r>
                  <a:rPr lang="en-US" sz="2800" dirty="0">
                    <a:latin typeface="Palatino Linotype"/>
                    <a:cs typeface="Palatino Linotype"/>
                  </a:rPr>
                  <a:t>?</a:t>
                </a: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r>
                  <a:rPr lang="en-US" sz="2800" dirty="0">
                    <a:latin typeface="Palatino Linotype"/>
                    <a:cs typeface="Palatino Linotype"/>
                  </a:rPr>
                  <a:t>Notice that in terms of the model we used before it is impossible to have differences in the gap across education group.</a:t>
                </a: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𝑊𝑎𝑔𝑒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𝐶</m:t>
                          </m:r>
                        </m:sub>
                      </m:sSub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𝑛𝑜𝑟𝑚𝑎𝑙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r>
                  <a:rPr lang="en-US" sz="2800" dirty="0">
                    <a:latin typeface="Palatino Linotype"/>
                    <a:cs typeface="Palatino Linotype"/>
                  </a:rPr>
                  <a:t>By construction the gap is always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𝑓𝑒𝑚𝑎𝑙𝑒</m:t>
                        </m:r>
                      </m:sub>
                    </m:sSub>
                  </m:oMath>
                </a14:m>
                <a:endParaRPr lang="en-US" sz="2800" dirty="0">
                  <a:latin typeface="Palatino Linotype"/>
                  <a:cs typeface="Palatino Linotype"/>
                </a:endParaRP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73" y="1878257"/>
                <a:ext cx="11745757" cy="6963701"/>
              </a:xfrm>
              <a:prstGeom prst="rect">
                <a:avLst/>
              </a:prstGeom>
              <a:blipFill>
                <a:blip r:embed="rId3"/>
                <a:stretch>
                  <a:fillRect l="-1816" t="-1664" r="-21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57916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000" kern="0" dirty="0">
                <a:latin typeface="Palatino Linotype" charset="0"/>
              </a:rPr>
              <a:t>Interactions?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21873" y="1878257"/>
                <a:ext cx="11745757" cy="69637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dirty="0">
                    <a:latin typeface="Palatino Linotype"/>
                    <a:cs typeface="Palatino Linotype"/>
                  </a:rPr>
                  <a:t>In the context of the model regressing wages on skill and gender we might ask if income gap between man and women is the same irrespective of the educational group; e.g.</a:t>
                </a: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𝑊𝑜𝑚𝑒𝑛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𝐿𝑜𝑤</m:t>
                          </m:r>
                        </m:e>
                      </m:d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−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𝑀𝑒𝑛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𝐿𝑜𝑤</m:t>
                          </m:r>
                        </m:e>
                      </m:d>
                    </m:oMath>
                  </m:oMathPara>
                </a14:m>
                <a:endParaRPr lang="en-GB" sz="2800" dirty="0">
                  <a:latin typeface="Palatino Linotype"/>
                  <a:ea typeface="Palatino Linotype" charset="0"/>
                  <a:cs typeface="Palatino Linotype" charset="0"/>
                </a:endParaRP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r>
                  <a:rPr lang="en-GB" sz="2800" dirty="0">
                    <a:ea typeface="Palatino Linotype" charset="0"/>
                    <a:cs typeface="Palatino Linotype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𝑊𝑎𝑔𝑒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|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𝑊𝑜𝑚𝑒𝑛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,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𝑁𝑜𝑟𝑚𝑎𝑙</m:t>
                        </m:r>
                      </m:e>
                    </m:d>
                    <m:r>
                      <a:rPr lang="en-GB" sz="2800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−</m:t>
                    </m:r>
                    <m:r>
                      <a:rPr lang="en-GB" sz="2800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𝑊𝑎𝑔𝑒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|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𝑀𝑒𝑛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,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𝑁𝑜𝑟𝑚𝑎𝑙</m:t>
                        </m:r>
                      </m:e>
                    </m:d>
                  </m:oMath>
                </a14:m>
                <a:r>
                  <a:rPr lang="en-US" sz="2800" dirty="0">
                    <a:latin typeface="Palatino Linotype"/>
                    <a:cs typeface="Palatino Linotype"/>
                  </a:rPr>
                  <a:t>?</a:t>
                </a: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r>
                  <a:rPr lang="en-US" sz="2800" dirty="0">
                    <a:latin typeface="Palatino Linotype"/>
                    <a:cs typeface="Palatino Linotype"/>
                  </a:rPr>
                  <a:t>Notice that in terms of the model we used before it is impossible to have differences in the gap across education group.</a:t>
                </a: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𝑊𝑎𝑔𝑒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𝐶</m:t>
                          </m:r>
                        </m:sub>
                      </m:sSub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𝑛𝑜𝑟𝑚𝑎𝑙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r>
                  <a:rPr lang="en-US" sz="2800" dirty="0">
                    <a:latin typeface="Palatino Linotype"/>
                    <a:cs typeface="Palatino Linotype"/>
                  </a:rPr>
                  <a:t>By construction the gap is always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𝑓𝑒𝑚𝑎𝑙𝑒</m:t>
                        </m:r>
                      </m:sub>
                    </m:sSub>
                  </m:oMath>
                </a14:m>
                <a:endParaRPr lang="en-US" sz="2800" dirty="0">
                  <a:latin typeface="Palatino Linotype"/>
                  <a:cs typeface="Palatino Linotype"/>
                </a:endParaRP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73" y="1878257"/>
                <a:ext cx="11745757" cy="6963701"/>
              </a:xfrm>
              <a:prstGeom prst="rect">
                <a:avLst/>
              </a:prstGeom>
              <a:blipFill>
                <a:blip r:embed="rId3"/>
                <a:stretch>
                  <a:fillRect l="-1816" t="-1664" r="-21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F8461F6-7520-4E4E-8231-0768D89F0573}"/>
                  </a:ext>
                </a:extLst>
              </p14:cNvPr>
              <p14:cNvContentPartPr/>
              <p14:nvPr/>
            </p14:nvContentPartPr>
            <p14:xfrm>
              <a:off x="7988291" y="6080561"/>
              <a:ext cx="1109880" cy="1495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F8461F6-7520-4E4E-8231-0768D89F057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34651" y="5972921"/>
                <a:ext cx="1217520" cy="171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2C66307-D987-4BA0-B0A8-BACF6224B585}"/>
                  </a:ext>
                </a:extLst>
              </p14:cNvPr>
              <p14:cNvContentPartPr/>
              <p14:nvPr/>
            </p14:nvContentPartPr>
            <p14:xfrm>
              <a:off x="7902611" y="6551801"/>
              <a:ext cx="78840" cy="649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2C66307-D987-4BA0-B0A8-BACF6224B5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48611" y="6443801"/>
                <a:ext cx="186480" cy="86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B34D348-0C57-4699-83BD-6424972C5EE9}"/>
                  </a:ext>
                </a:extLst>
              </p14:cNvPr>
              <p14:cNvContentPartPr/>
              <p14:nvPr/>
            </p14:nvContentPartPr>
            <p14:xfrm>
              <a:off x="8102411" y="5913161"/>
              <a:ext cx="1175760" cy="1768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B34D348-0C57-4699-83BD-6424972C5EE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48411" y="5805161"/>
                <a:ext cx="1283400" cy="19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55CC38A-4B05-41A6-99C0-2325A9AE223F}"/>
                  </a:ext>
                </a:extLst>
              </p14:cNvPr>
              <p14:cNvContentPartPr/>
              <p14:nvPr/>
            </p14:nvContentPartPr>
            <p14:xfrm>
              <a:off x="8277731" y="5905961"/>
              <a:ext cx="923400" cy="1571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55CC38A-4B05-41A6-99C0-2325A9AE223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23731" y="5797961"/>
                <a:ext cx="1031040" cy="178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B405B35-2F18-45C7-B115-D826B49C9C6B}"/>
                  </a:ext>
                </a:extLst>
              </p14:cNvPr>
              <p14:cNvContentPartPr/>
              <p14:nvPr/>
            </p14:nvContentPartPr>
            <p14:xfrm>
              <a:off x="8549891" y="7250561"/>
              <a:ext cx="421200" cy="378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B405B35-2F18-45C7-B115-D826B49C9C6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96251" y="7142561"/>
                <a:ext cx="528840" cy="59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C1323C46-1205-4D75-9C4B-1581A8418DAE}"/>
              </a:ext>
            </a:extLst>
          </p:cNvPr>
          <p:cNvGrpSpPr/>
          <p:nvPr/>
        </p:nvGrpSpPr>
        <p:grpSpPr>
          <a:xfrm>
            <a:off x="6277571" y="3255641"/>
            <a:ext cx="350640" cy="182880"/>
            <a:chOff x="6277571" y="3255641"/>
            <a:chExt cx="350640" cy="18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240EA0C-F14D-4CC8-B548-D60B549331A8}"/>
                    </a:ext>
                  </a:extLst>
                </p14:cNvPr>
                <p14:cNvContentPartPr/>
                <p14:nvPr/>
              </p14:nvContentPartPr>
              <p14:xfrm>
                <a:off x="6289811" y="3411161"/>
                <a:ext cx="338400" cy="27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240EA0C-F14D-4CC8-B548-D60B549331A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271811" y="3393521"/>
                  <a:ext cx="3740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013F0EE-0E76-414A-AE14-DFBFA18CD06C}"/>
                    </a:ext>
                  </a:extLst>
                </p14:cNvPr>
                <p14:cNvContentPartPr/>
                <p14:nvPr/>
              </p14:nvContentPartPr>
              <p14:xfrm>
                <a:off x="6340211" y="3255641"/>
                <a:ext cx="196560" cy="69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013F0EE-0E76-414A-AE14-DFBFA18CD06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322571" y="3237641"/>
                  <a:ext cx="2322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99EDF01-00A2-4A96-A5DF-8F2611186C8D}"/>
                    </a:ext>
                  </a:extLst>
                </p14:cNvPr>
                <p14:cNvContentPartPr/>
                <p14:nvPr/>
              </p14:nvContentPartPr>
              <p14:xfrm>
                <a:off x="6278291" y="3273641"/>
                <a:ext cx="273960" cy="38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99EDF01-00A2-4A96-A5DF-8F2611186C8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260651" y="3256001"/>
                  <a:ext cx="3096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BFA262A-738E-4D4B-88C6-CA1B3DB24DB3}"/>
                    </a:ext>
                  </a:extLst>
                </p14:cNvPr>
                <p14:cNvContentPartPr/>
                <p14:nvPr/>
              </p14:nvContentPartPr>
              <p14:xfrm>
                <a:off x="6333371" y="3343841"/>
                <a:ext cx="104400" cy="18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BFA262A-738E-4D4B-88C6-CA1B3DB24DB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315731" y="3326201"/>
                  <a:ext cx="1400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4DD547E-C504-4C4A-9DC2-07B38CF363B1}"/>
                    </a:ext>
                  </a:extLst>
                </p14:cNvPr>
                <p14:cNvContentPartPr/>
                <p14:nvPr/>
              </p14:nvContentPartPr>
              <p14:xfrm>
                <a:off x="6277571" y="3349961"/>
                <a:ext cx="274320" cy="78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4DD547E-C504-4C4A-9DC2-07B38CF363B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259571" y="3331961"/>
                  <a:ext cx="30996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270E4F9-EC45-47F1-A949-E825BB164288}"/>
              </a:ext>
            </a:extLst>
          </p:cNvPr>
          <p:cNvGrpSpPr/>
          <p:nvPr/>
        </p:nvGrpSpPr>
        <p:grpSpPr>
          <a:xfrm>
            <a:off x="6889931" y="2871881"/>
            <a:ext cx="1302283" cy="828000"/>
            <a:chOff x="6889931" y="2871881"/>
            <a:chExt cx="1302283" cy="82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0132AD8-6B7A-4947-9B8A-D312EAF1A855}"/>
                    </a:ext>
                  </a:extLst>
                </p14:cNvPr>
                <p14:cNvContentPartPr/>
                <p14:nvPr/>
              </p14:nvContentPartPr>
              <p14:xfrm>
                <a:off x="6889931" y="2871881"/>
                <a:ext cx="284760" cy="828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0132AD8-6B7A-4947-9B8A-D312EAF1A85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872291" y="2854241"/>
                  <a:ext cx="320400" cy="86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B4101B5-662F-4DA5-81F6-98FB860F3BD3}"/>
                    </a:ext>
                  </a:extLst>
                </p14:cNvPr>
                <p14:cNvContentPartPr/>
                <p14:nvPr/>
              </p14:nvContentPartPr>
              <p14:xfrm>
                <a:off x="7288451" y="3230081"/>
                <a:ext cx="35640" cy="343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B4101B5-662F-4DA5-81F6-98FB860F3BD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270811" y="3212081"/>
                  <a:ext cx="7128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64524EE-A2E4-4921-AE3F-A424B142A05A}"/>
                    </a:ext>
                  </a:extLst>
                </p14:cNvPr>
                <p14:cNvContentPartPr/>
                <p14:nvPr/>
              </p14:nvContentPartPr>
              <p14:xfrm>
                <a:off x="7199334" y="3247689"/>
                <a:ext cx="175320" cy="393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64524EE-A2E4-4921-AE3F-A424B142A05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181694" y="3230049"/>
                  <a:ext cx="21096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8D6B9E3-6930-4AF4-A7AE-F7FBDDBA97FE}"/>
                    </a:ext>
                  </a:extLst>
                </p14:cNvPr>
                <p14:cNvContentPartPr/>
                <p14:nvPr/>
              </p14:nvContentPartPr>
              <p14:xfrm>
                <a:off x="7366374" y="3334449"/>
                <a:ext cx="145800" cy="168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8D6B9E3-6930-4AF4-A7AE-F7FBDDBA97F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348374" y="3316449"/>
                  <a:ext cx="1814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91CD429-F592-4C31-8471-CBFC9D0DDABE}"/>
                    </a:ext>
                  </a:extLst>
                </p14:cNvPr>
                <p14:cNvContentPartPr/>
                <p14:nvPr/>
              </p14:nvContentPartPr>
              <p14:xfrm>
                <a:off x="7535934" y="3329049"/>
                <a:ext cx="220680" cy="213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91CD429-F592-4C31-8471-CBFC9D0DDAB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517934" y="3311409"/>
                  <a:ext cx="2563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0AB4900-5CAD-43D8-97E9-E2CC36C38CCE}"/>
                    </a:ext>
                  </a:extLst>
                </p14:cNvPr>
                <p14:cNvContentPartPr/>
                <p14:nvPr/>
              </p14:nvContentPartPr>
              <p14:xfrm>
                <a:off x="7802334" y="3381969"/>
                <a:ext cx="118080" cy="151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0AB4900-5CAD-43D8-97E9-E2CC36C38CC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784694" y="3363969"/>
                  <a:ext cx="1537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8844D01-F5CA-46D3-BE73-30B367EDEC37}"/>
                    </a:ext>
                  </a:extLst>
                </p14:cNvPr>
                <p14:cNvContentPartPr/>
                <p14:nvPr/>
              </p14:nvContentPartPr>
              <p14:xfrm>
                <a:off x="7897374" y="3154809"/>
                <a:ext cx="294840" cy="392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8844D01-F5CA-46D3-BE73-30B367EDEC3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879734" y="3136809"/>
                  <a:ext cx="33048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3C5FD18-9587-4962-8C98-20E61BD43E8D}"/>
                    </a:ext>
                  </a:extLst>
                </p14:cNvPr>
                <p14:cNvContentPartPr/>
                <p14:nvPr/>
              </p14:nvContentPartPr>
              <p14:xfrm>
                <a:off x="7785774" y="3369009"/>
                <a:ext cx="57240" cy="64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3C5FD18-9587-4962-8C98-20E61BD43E8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767774" y="3351369"/>
                  <a:ext cx="9288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B623D83-F0CC-43F7-BDCC-AD0878246999}"/>
              </a:ext>
            </a:extLst>
          </p:cNvPr>
          <p:cNvGrpSpPr/>
          <p:nvPr/>
        </p:nvGrpSpPr>
        <p:grpSpPr>
          <a:xfrm>
            <a:off x="4799574" y="4925289"/>
            <a:ext cx="1633320" cy="536400"/>
            <a:chOff x="4799574" y="4925289"/>
            <a:chExt cx="1633320" cy="53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ABF47CD-759A-4CB2-9BB2-58328908CE2A}"/>
                    </a:ext>
                  </a:extLst>
                </p14:cNvPr>
                <p14:cNvContentPartPr/>
                <p14:nvPr/>
              </p14:nvContentPartPr>
              <p14:xfrm>
                <a:off x="4799574" y="5073609"/>
                <a:ext cx="236520" cy="22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ABF47CD-759A-4CB2-9BB2-58328908CE2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81934" y="5055609"/>
                  <a:ext cx="2721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628D5A2-35E9-4E35-84F3-E2EE52C580D4}"/>
                    </a:ext>
                  </a:extLst>
                </p14:cNvPr>
                <p14:cNvContentPartPr/>
                <p14:nvPr/>
              </p14:nvContentPartPr>
              <p14:xfrm>
                <a:off x="4836294" y="5159289"/>
                <a:ext cx="224640" cy="34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628D5A2-35E9-4E35-84F3-E2EE52C580D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818294" y="5141649"/>
                  <a:ext cx="260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A2F9D1A-0945-4BF5-B391-7177CC7BB715}"/>
                    </a:ext>
                  </a:extLst>
                </p14:cNvPr>
                <p14:cNvContentPartPr/>
                <p14:nvPr/>
              </p14:nvContentPartPr>
              <p14:xfrm>
                <a:off x="5188014" y="4925289"/>
                <a:ext cx="250200" cy="536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A2F9D1A-0945-4BF5-B391-7177CC7BB71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170374" y="4907289"/>
                  <a:ext cx="285840" cy="57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0CE8418-8F03-4B7F-8B1B-5AE143D9696B}"/>
                    </a:ext>
                  </a:extLst>
                </p14:cNvPr>
                <p14:cNvContentPartPr/>
                <p14:nvPr/>
              </p14:nvContentPartPr>
              <p14:xfrm>
                <a:off x="5465934" y="5090169"/>
                <a:ext cx="191160" cy="370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0CE8418-8F03-4B7F-8B1B-5AE143D9696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48294" y="5072169"/>
                  <a:ext cx="22680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6A2406A-2659-49C7-8877-F7DE46882E5B}"/>
                    </a:ext>
                  </a:extLst>
                </p14:cNvPr>
                <p14:cNvContentPartPr/>
                <p14:nvPr/>
              </p14:nvContentPartPr>
              <p14:xfrm>
                <a:off x="5634414" y="5138049"/>
                <a:ext cx="384480" cy="167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6A2406A-2659-49C7-8877-F7DE46882E5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616414" y="5120409"/>
                  <a:ext cx="4201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AFDB26B-D57F-4D0D-B801-A433B9947DEC}"/>
                    </a:ext>
                  </a:extLst>
                </p14:cNvPr>
                <p14:cNvContentPartPr/>
                <p14:nvPr/>
              </p14:nvContentPartPr>
              <p14:xfrm>
                <a:off x="6037254" y="5134089"/>
                <a:ext cx="127440" cy="118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AFDB26B-D57F-4D0D-B801-A433B9947DE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019614" y="5116449"/>
                  <a:ext cx="1630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DE02C6F-FFFA-4A96-B697-7DBEFDE1628C}"/>
                    </a:ext>
                  </a:extLst>
                </p14:cNvPr>
                <p14:cNvContentPartPr/>
                <p14:nvPr/>
              </p14:nvContentPartPr>
              <p14:xfrm>
                <a:off x="6158214" y="4953009"/>
                <a:ext cx="274680" cy="323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DE02C6F-FFFA-4A96-B697-7DBEFDE1628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140574" y="4935009"/>
                  <a:ext cx="310320" cy="358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684175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A more complex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45891" y="2334973"/>
                <a:ext cx="11745757" cy="59482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413">
                    <a:latin typeface="Palatino Linotype"/>
                    <a:cs typeface="Palatino Linotype"/>
                  </a:rPr>
                  <a:t>We can get a more complex model using interactions:</a:t>
                </a: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𝑊𝑎𝑔𝑒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𝐶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𝑛𝑜𝑟𝑚𝑎𝑙</m:t>
                          </m:r>
                        </m:sub>
                      </m:sSub>
                      <m:r>
                        <a:rPr lang="en-GB" sz="3413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3413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</m:oMath>
                  </m:oMathPara>
                </a14:m>
                <a:endParaRPr lang="en-GB" sz="3413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GB" sz="3413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</m:oMath>
                  </m:oMathPara>
                </a14:m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</m:t>
                          </m:r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×</m:t>
                          </m:r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𝑛𝑜𝑟𝑚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×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</m:oMath>
                  </m:oMathPara>
                </a14:m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</m:t>
                          </m:r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×</m:t>
                          </m:r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×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 +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US" sz="3413"/>
              </a:p>
              <a:p>
                <a:endParaRPr lang="en-US" sz="3413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891" y="2334973"/>
                <a:ext cx="11745757" cy="5948231"/>
              </a:xfrm>
              <a:prstGeom prst="rect">
                <a:avLst/>
              </a:prstGeom>
              <a:blipFill>
                <a:blip r:embed="rId3"/>
                <a:stretch>
                  <a:fillRect l="-2231" t="-22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26187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A more complex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48011" y="2453180"/>
                <a:ext cx="12559516" cy="45347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413">
                    <a:latin typeface="Palatino Linotype"/>
                    <a:cs typeface="Palatino Linotype"/>
                  </a:rPr>
                  <a:t>We can get a more complex model using interactions:</a:t>
                </a: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𝑊𝑜𝑚𝑒𝑛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𝐿𝑜𝑤</m:t>
                          </m:r>
                        </m:e>
                      </m:d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−</m:t>
                      </m:r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𝑀𝑒𝑛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𝐿𝑜𝑤</m:t>
                          </m:r>
                        </m:e>
                      </m:d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</m:oMath>
                  </m:oMathPara>
                </a14:m>
                <a:endParaRPr lang="en-GB" sz="2844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𝑊𝑜𝑚𝑒𝑛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𝑁𝑜𝑟𝑚𝑎𝑙</m:t>
                          </m:r>
                        </m:e>
                      </m:d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−</m:t>
                      </m:r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𝑀𝑒𝑛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𝑁𝑜𝑟𝑚𝑎𝑙</m:t>
                          </m:r>
                        </m:e>
                      </m:d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×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𝑛𝑜𝑟𝑚</m:t>
                          </m:r>
                        </m:sub>
                      </m:sSub>
                    </m:oMath>
                  </m:oMathPara>
                </a14:m>
                <a:endParaRPr lang="en-GB" sz="2844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GB" sz="2844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1" y="2453180"/>
                <a:ext cx="12559516" cy="4534703"/>
              </a:xfrm>
              <a:prstGeom prst="rect">
                <a:avLst/>
              </a:prstGeom>
              <a:blipFill>
                <a:blip r:embed="rId3"/>
                <a:stretch>
                  <a:fillRect l="-2087" t="-28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ular Callout 5"/>
          <p:cNvSpPr/>
          <p:nvPr/>
        </p:nvSpPr>
        <p:spPr>
          <a:xfrm>
            <a:off x="522337" y="6796857"/>
            <a:ext cx="12010860" cy="2305021"/>
          </a:xfrm>
          <a:prstGeom prst="wedgeRoundRectCallout">
            <a:avLst>
              <a:gd name="adj1" fmla="val -21603"/>
              <a:gd name="adj2" fmla="val -79189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982">
                <a:latin typeface="Cambria Math" charset="0"/>
              </a:rPr>
              <a:t>How would you test if the wage gap is different for normally educated persons?</a:t>
            </a:r>
          </a:p>
          <a:p>
            <a:endParaRPr lang="en-GB" sz="3646">
              <a:latin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17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37456-9158-48D9-B73D-A038A7ACF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closer look at those regression coefficients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A689A3-A395-4A61-BA9B-D08E55426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47" y="3765368"/>
            <a:ext cx="12362753" cy="43391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404AC6-F6A0-4CC2-B11D-B0B1A82EC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907" y="1403660"/>
            <a:ext cx="9692459" cy="1805140"/>
          </a:xfrm>
          <a:prstGeom prst="rect">
            <a:avLst/>
          </a:prstGeom>
        </p:spPr>
      </p:pic>
      <p:sp>
        <p:nvSpPr>
          <p:cNvPr id="5" name="Arc 4">
            <a:extLst>
              <a:ext uri="{FF2B5EF4-FFF2-40B4-BE49-F238E27FC236}">
                <a16:creationId xmlns:a16="http://schemas.microsoft.com/office/drawing/2014/main" id="{0FACBD3C-8C93-4415-A089-EFDDCBF54698}"/>
              </a:ext>
            </a:extLst>
          </p:cNvPr>
          <p:cNvSpPr/>
          <p:nvPr/>
        </p:nvSpPr>
        <p:spPr>
          <a:xfrm rot="4712450">
            <a:off x="853437" y="1084809"/>
            <a:ext cx="4338409" cy="5830739"/>
          </a:xfrm>
          <a:prstGeom prst="arc">
            <a:avLst>
              <a:gd name="adj1" fmla="val 14889748"/>
              <a:gd name="adj2" fmla="val 21543090"/>
            </a:avLst>
          </a:prstGeom>
          <a:ln w="762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FF58A05E-74D8-4CA9-AFE6-29E8E11D213B}"/>
              </a:ext>
            </a:extLst>
          </p:cNvPr>
          <p:cNvSpPr/>
          <p:nvPr/>
        </p:nvSpPr>
        <p:spPr>
          <a:xfrm>
            <a:off x="8075596" y="4100362"/>
            <a:ext cx="3848180" cy="1905802"/>
          </a:xfrm>
          <a:prstGeom prst="wedgeRoundRectCallout">
            <a:avLst>
              <a:gd name="adj1" fmla="val -104326"/>
              <a:gd name="adj2" fmla="val -527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Average wage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EF00F777-7624-44CA-AEC8-A8CD4FC60141}"/>
              </a:ext>
            </a:extLst>
          </p:cNvPr>
          <p:cNvSpPr/>
          <p:nvPr/>
        </p:nvSpPr>
        <p:spPr>
          <a:xfrm>
            <a:off x="261047" y="8292008"/>
            <a:ext cx="3359978" cy="513664"/>
          </a:xfrm>
          <a:prstGeom prst="wedgeRoundRectCallout">
            <a:avLst>
              <a:gd name="adj1" fmla="val -24900"/>
              <a:gd name="adj2" fmla="val -883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Conditional expectation</a:t>
            </a:r>
          </a:p>
        </p:txBody>
      </p:sp>
    </p:spTree>
    <p:extLst>
      <p:ext uri="{BB962C8B-B14F-4D97-AF65-F5344CB8AC3E}">
        <p14:creationId xmlns:p14="http://schemas.microsoft.com/office/powerpoint/2010/main" val="4129823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Interactions?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116841" y="8641784"/>
            <a:ext cx="12010860" cy="1110229"/>
          </a:xfrm>
          <a:prstGeom prst="wedgeRoundRectCallout">
            <a:avLst>
              <a:gd name="adj1" fmla="val -21603"/>
              <a:gd name="adj2" fmla="val -79189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Cambria Math" charset="0"/>
              </a:rPr>
              <a:t>How does the wage gap differ for different educational groups?</a:t>
            </a:r>
          </a:p>
          <a:p>
            <a:endParaRPr lang="en-GB" sz="3200" dirty="0">
              <a:latin typeface="Cambria Math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757" y="2149055"/>
            <a:ext cx="11232874" cy="54539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82818" y="6721388"/>
            <a:ext cx="4841000" cy="881570"/>
          </a:xfrm>
          <a:prstGeom prst="rect">
            <a:avLst/>
          </a:prstGeom>
          <a:solidFill>
            <a:srgbClr val="FFFF00">
              <a:alpha val="8000"/>
            </a:srgbClr>
          </a:solidFill>
          <a:ln>
            <a:solidFill>
              <a:srgbClr val="FFFF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</p:spTree>
    <p:extLst>
      <p:ext uri="{BB962C8B-B14F-4D97-AF65-F5344CB8AC3E}">
        <p14:creationId xmlns:p14="http://schemas.microsoft.com/office/powerpoint/2010/main" val="3936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Interactions and continuous variables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248010" y="7323310"/>
            <a:ext cx="12010860" cy="1979799"/>
          </a:xfrm>
          <a:prstGeom prst="wedgeRoundRectCallout">
            <a:avLst>
              <a:gd name="adj1" fmla="val -21603"/>
              <a:gd name="adj2" fmla="val -65715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 dirty="0">
                <a:latin typeface="Cambria Math" charset="0"/>
              </a:rPr>
              <a:t>Your turn: </a:t>
            </a:r>
            <a:r>
              <a:rPr lang="en-GB" sz="2400" dirty="0">
                <a:latin typeface="Cambria Math" charset="0"/>
              </a:rPr>
              <a:t>Does experience affect the educational groups differently?</a:t>
            </a:r>
          </a:p>
          <a:p>
            <a:pPr marL="487604" indent="-487604">
              <a:buAutoNum type="alphaLcParenBoth"/>
            </a:pPr>
            <a:r>
              <a:rPr lang="en-GB" sz="2400" dirty="0">
                <a:latin typeface="Cambria Math" charset="0"/>
              </a:rPr>
              <a:t>No</a:t>
            </a:r>
          </a:p>
          <a:p>
            <a:pPr marL="487604" indent="-487604">
              <a:buAutoNum type="alphaLcParenBoth"/>
            </a:pPr>
            <a:r>
              <a:rPr lang="en-GB" sz="2400" dirty="0">
                <a:latin typeface="Cambria Math" charset="0"/>
              </a:rPr>
              <a:t>Yes: experience has a bigger impact for the highest educated</a:t>
            </a:r>
          </a:p>
          <a:p>
            <a:pPr marL="487604" indent="-487604">
              <a:buAutoNum type="alphaLcParenBoth"/>
            </a:pPr>
            <a:r>
              <a:rPr lang="en-GB" sz="2400" dirty="0">
                <a:latin typeface="Cambria Math" charset="0"/>
              </a:rPr>
              <a:t>Yes: experience has a smaller impact for the highest educated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255" y="1181517"/>
            <a:ext cx="9661716" cy="54719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66500" y="5826040"/>
            <a:ext cx="5517308" cy="827441"/>
          </a:xfrm>
          <a:prstGeom prst="rect">
            <a:avLst/>
          </a:prstGeom>
          <a:solidFill>
            <a:srgbClr val="FFFF00">
              <a:alpha val="8000"/>
            </a:srgbClr>
          </a:solidFill>
          <a:ln>
            <a:solidFill>
              <a:srgbClr val="FFFF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</p:spTree>
    <p:extLst>
      <p:ext uri="{BB962C8B-B14F-4D97-AF65-F5344CB8AC3E}">
        <p14:creationId xmlns:p14="http://schemas.microsoft.com/office/powerpoint/2010/main" val="85967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Interactions and continuous variables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71" y="1578903"/>
            <a:ext cx="9876108" cy="722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840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Relating the figure to the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64916" y="2211628"/>
                <a:ext cx="12160991" cy="76779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2844">
                    <a:latin typeface="Palatino Linotype" charset="0"/>
                    <a:ea typeface="Palatino Linotype" charset="0"/>
                    <a:cs typeface="Palatino Linotype" charset="0"/>
                  </a:rPr>
                  <a:t>The overall model is:</a:t>
                </a:r>
              </a:p>
              <a:p>
                <a:endParaRPr lang="en-GB" sz="2844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GB" sz="2844">
                    <a:cs typeface="Palatino Linotype"/>
                  </a:rPr>
                  <a:t> 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𝑊𝑎𝑔𝑒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=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𝑛𝑜𝑟𝑚𝑎𝑙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𝑛𝑜𝑟𝑚𝑎𝑙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h𝑖𝑔h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 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h𝑖𝑔h</m:t>
                    </m:r>
                    <m:r>
                      <a:rPr lang="en-GB" sz="2844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𝑒𝑥𝑝𝑒𝑟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</m:oMath>
                </a14:m>
                <a:endParaRPr lang="en-GB" sz="2844"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r>
                  <a:rPr lang="en-GB" sz="2844">
                    <a:cs typeface="Palatino Linotype"/>
                  </a:rPr>
                  <a:t>	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𝑛𝑜𝑟𝑚𝑎𝑙</m:t>
                        </m:r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×</m:t>
                        </m:r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𝑒𝑥𝑝𝑒𝑟</m:t>
                        </m:r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 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𝑛𝑜𝑟𝑚𝑎𝑙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×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 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h𝑖𝑔h</m:t>
                        </m:r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×</m:t>
                        </m:r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𝑒𝑥𝑝𝑒𝑟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 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h𝑖𝑔h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×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𝜖</m:t>
                    </m:r>
                  </m:oMath>
                </a14:m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r>
                  <a:rPr lang="en-GB" sz="2844" b="1" err="1">
                    <a:latin typeface="Palatino Linotype"/>
                    <a:cs typeface="Palatino Linotype"/>
                  </a:rPr>
                  <a:t>Topline</a:t>
                </a:r>
                <a:r>
                  <a:rPr lang="en-GB" sz="2844" b="1">
                    <a:latin typeface="Palatino Linotype"/>
                    <a:cs typeface="Palatino Linotype"/>
                  </a:rPr>
                  <a:t> (EDU high):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h𝑖𝑔h</m:t>
                        </m:r>
                      </m:sub>
                    </m:sSub>
                    <m:r>
                      <a:rPr lang="en-GB" sz="2844">
                        <a:latin typeface="Cambria Math" charset="0"/>
                        <a:cs typeface="Palatino Linotype"/>
                      </a:rPr>
                      <m:t>+</m:t>
                    </m:r>
                    <m:d>
                      <m:d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44" i="1">
                                <a:latin typeface="Cambria Math" panose="02040503050406030204" pitchFamily="18" charset="0"/>
                                <a:cs typeface="Palatino Linotype"/>
                              </a:rPr>
                            </m:ctrlPr>
                          </m:sSubPr>
                          <m:e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𝛽</m:t>
                            </m:r>
                          </m:e>
                          <m:sub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𝑒𝑥𝑝𝑒𝑟</m:t>
                            </m:r>
                          </m:sub>
                        </m:s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+</m:t>
                        </m:r>
                        <m:sSub>
                          <m:sSubPr>
                            <m:ctrlPr>
                              <a:rPr lang="en-GB" sz="2844" i="1">
                                <a:latin typeface="Cambria Math" panose="02040503050406030204" pitchFamily="18" charset="0"/>
                                <a:cs typeface="Palatino Linotype"/>
                              </a:rPr>
                            </m:ctrlPr>
                          </m:sSubPr>
                          <m:e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𝛽</m:t>
                            </m:r>
                          </m:e>
                          <m:sub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h𝑖𝑔h</m:t>
                            </m:r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×</m:t>
                            </m:r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𝑒𝑥𝑝𝑒𝑟</m:t>
                            </m:r>
                          </m:sub>
                        </m:sSub>
                      </m:e>
                    </m:d>
                    <m:r>
                      <a:rPr lang="en-GB" sz="2844" i="1">
                        <a:latin typeface="Cambria Math" charset="0"/>
                        <a:cs typeface="Palatino Linotype"/>
                      </a:rPr>
                      <m:t>×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</m:oMath>
                </a14:m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r>
                  <a:rPr lang="en-GB" sz="2844" b="1">
                    <a:latin typeface="Palatino Linotype"/>
                    <a:cs typeface="Palatino Linotype"/>
                  </a:rPr>
                  <a:t>Middle line (EDU normal):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𝑛𝑜𝑟𝑚𝑎𝑙</m:t>
                        </m:r>
                      </m:sub>
                    </m:sSub>
                    <m:r>
                      <a:rPr lang="en-GB" sz="2844">
                        <a:latin typeface="Cambria Math" charset="0"/>
                        <a:cs typeface="Palatino Linotype"/>
                      </a:rPr>
                      <m:t>+</m:t>
                    </m:r>
                    <m:d>
                      <m:d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44" i="1">
                                <a:latin typeface="Cambria Math" panose="02040503050406030204" pitchFamily="18" charset="0"/>
                                <a:cs typeface="Palatino Linotype"/>
                              </a:rPr>
                            </m:ctrlPr>
                          </m:sSubPr>
                          <m:e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𝛽</m:t>
                            </m:r>
                          </m:e>
                          <m:sub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𝑒𝑥𝑝𝑒𝑟</m:t>
                            </m:r>
                          </m:sub>
                        </m:s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+</m:t>
                        </m:r>
                        <m:sSub>
                          <m:sSubPr>
                            <m:ctrlPr>
                              <a:rPr lang="en-GB" sz="2844" i="1">
                                <a:latin typeface="Cambria Math" panose="02040503050406030204" pitchFamily="18" charset="0"/>
                                <a:cs typeface="Palatino Linotype"/>
                              </a:rPr>
                            </m:ctrlPr>
                          </m:sSubPr>
                          <m:e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𝛽</m:t>
                            </m:r>
                          </m:e>
                          <m:sub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𝑛𝑜𝑟𝑚𝑎𝑙</m:t>
                            </m:r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×</m:t>
                            </m:r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𝑒𝑥𝑝𝑒𝑟</m:t>
                            </m:r>
                          </m:sub>
                        </m:sSub>
                      </m:e>
                    </m:d>
                    <m:r>
                      <a:rPr lang="en-GB" sz="2844" i="1">
                        <a:latin typeface="Cambria Math" charset="0"/>
                        <a:cs typeface="Palatino Linotype"/>
                      </a:rPr>
                      <m:t>×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</m:oMath>
                </a14:m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r>
                  <a:rPr lang="en-GB" sz="2844" b="1">
                    <a:latin typeface="Palatino Linotype"/>
                    <a:cs typeface="Palatino Linotype"/>
                  </a:rPr>
                  <a:t>Bottom line (EDU low):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𝑒𝑥𝑝𝑒𝑟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×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</m:oMath>
                </a14:m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16" y="2211628"/>
                <a:ext cx="12160991" cy="7677936"/>
              </a:xfrm>
              <a:prstGeom prst="rect">
                <a:avLst/>
              </a:prstGeom>
              <a:blipFill>
                <a:blip r:embed="rId2"/>
                <a:stretch>
                  <a:fillRect l="-1805" t="-14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11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107556-AED7-4BEC-897A-1DACD9FB711A}"/>
              </a:ext>
            </a:extLst>
          </p:cNvPr>
          <p:cNvSpPr txBox="1"/>
          <p:nvPr/>
        </p:nvSpPr>
        <p:spPr>
          <a:xfrm>
            <a:off x="585802" y="500514"/>
            <a:ext cx="580403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3600" b="1" dirty="0"/>
              <a:t>So many dummies</a:t>
            </a:r>
          </a:p>
        </p:txBody>
      </p:sp>
      <p:pic>
        <p:nvPicPr>
          <p:cNvPr id="6" name="Picture 5" descr="A group of stuffed animals&#10;&#10;Description automatically generated">
            <a:extLst>
              <a:ext uri="{FF2B5EF4-FFF2-40B4-BE49-F238E27FC236}">
                <a16:creationId xmlns:a16="http://schemas.microsoft.com/office/drawing/2014/main" id="{46D4057F-149C-4E88-98D0-D03E14A27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164729"/>
            <a:ext cx="13094092" cy="26763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8A87D1-35FE-4BF4-9553-8783F40EF1CC}"/>
              </a:ext>
            </a:extLst>
          </p:cNvPr>
          <p:cNvSpPr txBox="1"/>
          <p:nvPr/>
        </p:nvSpPr>
        <p:spPr>
          <a:xfrm>
            <a:off x="585801" y="1304529"/>
            <a:ext cx="11961155" cy="599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Note that we often use large numbers of dummies in regression models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Helps to control for a wide range of potential confounding factors</a:t>
            </a:r>
          </a:p>
          <a:p>
            <a:pPr>
              <a:spcAft>
                <a:spcPts val="500"/>
              </a:spcAft>
            </a:pPr>
            <a:endParaRPr lang="en-GB" sz="3200" dirty="0"/>
          </a:p>
          <a:p>
            <a:pPr>
              <a:spcAft>
                <a:spcPts val="500"/>
              </a:spcAft>
            </a:pPr>
            <a:r>
              <a:rPr lang="en-GB" sz="3200" dirty="0"/>
              <a:t>Examples: 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3200" dirty="0"/>
              <a:t>Sector dummies when using firm level data from several sectors 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3200" dirty="0"/>
              <a:t>Regional dummies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3200" dirty="0"/>
              <a:t>Firm dummies when having panel data for firms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3200" dirty="0"/>
              <a:t>Time dummies when having panel data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AA29BCE-310C-428F-BC4E-09DC77B345B1}"/>
              </a:ext>
            </a:extLst>
          </p:cNvPr>
          <p:cNvSpPr/>
          <p:nvPr/>
        </p:nvSpPr>
        <p:spPr>
          <a:xfrm>
            <a:off x="5197033" y="2905246"/>
            <a:ext cx="5555848" cy="866514"/>
          </a:xfrm>
          <a:prstGeom prst="wedgeRoundRectCallout">
            <a:avLst>
              <a:gd name="adj1" fmla="val -103735"/>
              <a:gd name="adj2" fmla="val 918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Accounts for sector level confounding factors</a:t>
            </a:r>
          </a:p>
        </p:txBody>
      </p:sp>
    </p:spTree>
    <p:extLst>
      <p:ext uri="{BB962C8B-B14F-4D97-AF65-F5344CB8AC3E}">
        <p14:creationId xmlns:p14="http://schemas.microsoft.com/office/powerpoint/2010/main" val="20422114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80B3E-B432-4EC7-9E87-B3714C48520B}"/>
              </a:ext>
            </a:extLst>
          </p:cNvPr>
          <p:cNvSpPr txBox="1"/>
          <p:nvPr/>
        </p:nvSpPr>
        <p:spPr>
          <a:xfrm>
            <a:off x="274320" y="350591"/>
            <a:ext cx="564184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800" b="1" dirty="0"/>
              <a:t>Firm panel data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1EDEEE-16A7-407D-9DF8-B81712091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224" y="1280043"/>
            <a:ext cx="7898706" cy="521302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3AFDD70-FE1E-46F2-8F14-698E90B1FC02}"/>
              </a:ext>
            </a:extLst>
          </p:cNvPr>
          <p:cNvSpPr/>
          <p:nvPr/>
        </p:nvSpPr>
        <p:spPr>
          <a:xfrm>
            <a:off x="2724912" y="1152144"/>
            <a:ext cx="8339328" cy="2907792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810BEE3-9225-4973-9FDD-8BB60E2F6E1F}"/>
              </a:ext>
            </a:extLst>
          </p:cNvPr>
          <p:cNvSpPr/>
          <p:nvPr/>
        </p:nvSpPr>
        <p:spPr>
          <a:xfrm>
            <a:off x="2724912" y="4047744"/>
            <a:ext cx="8339328" cy="2907792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0387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80B3E-B432-4EC7-9E87-B3714C48520B}"/>
              </a:ext>
            </a:extLst>
          </p:cNvPr>
          <p:cNvSpPr txBox="1"/>
          <p:nvPr/>
        </p:nvSpPr>
        <p:spPr>
          <a:xfrm>
            <a:off x="274320" y="350591"/>
            <a:ext cx="564184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800" b="1" dirty="0"/>
              <a:t>Firm panel data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2F39EA-0C74-48FE-8A9D-06F286158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" y="1161288"/>
            <a:ext cx="7059168" cy="6096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ADF3EC-9276-4621-AB2E-5F4313909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616" y="1298671"/>
            <a:ext cx="5636324" cy="671457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26E00B-3A23-49D6-9D6D-2A79DD737AB9}"/>
              </a:ext>
            </a:extLst>
          </p:cNvPr>
          <p:cNvCxnSpPr>
            <a:cxnSpLocks/>
          </p:cNvCxnSpPr>
          <p:nvPr/>
        </p:nvCxnSpPr>
        <p:spPr>
          <a:xfrm flipV="1">
            <a:off x="2926080" y="4800600"/>
            <a:ext cx="4727448" cy="181965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6EE850D9-8762-4224-84A3-F943DDE8BF27}"/>
              </a:ext>
            </a:extLst>
          </p:cNvPr>
          <p:cNvSpPr/>
          <p:nvPr/>
        </p:nvSpPr>
        <p:spPr>
          <a:xfrm>
            <a:off x="10080308" y="4209764"/>
            <a:ext cx="2459736" cy="1819656"/>
          </a:xfrm>
          <a:prstGeom prst="wedgeRoundRectCallout">
            <a:avLst>
              <a:gd name="adj1" fmla="val -98156"/>
              <a:gd name="adj2" fmla="val 148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Controlling for year effects: e.g. a recession could depress sales (and thus value added) and investment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37F7A50F-248D-4790-B0AA-998C53BE0C2E}"/>
              </a:ext>
            </a:extLst>
          </p:cNvPr>
          <p:cNvSpPr/>
          <p:nvPr/>
        </p:nvSpPr>
        <p:spPr>
          <a:xfrm>
            <a:off x="1078992" y="7708868"/>
            <a:ext cx="4901756" cy="992061"/>
          </a:xfrm>
          <a:prstGeom prst="wedgeRoundRectCallout">
            <a:avLst>
              <a:gd name="adj1" fmla="val 108163"/>
              <a:gd name="adj2" fmla="val -499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Controlling for firm effects: successful firms will attract more investment and will have higher sales (and thus value added)</a:t>
            </a:r>
          </a:p>
        </p:txBody>
      </p:sp>
    </p:spTree>
    <p:extLst>
      <p:ext uri="{BB962C8B-B14F-4D97-AF65-F5344CB8AC3E}">
        <p14:creationId xmlns:p14="http://schemas.microsoft.com/office/powerpoint/2010/main" val="6926289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rson, person, sitting, wearing&#10;&#10;Description automatically generated">
            <a:extLst>
              <a:ext uri="{FF2B5EF4-FFF2-40B4-BE49-F238E27FC236}">
                <a16:creationId xmlns:a16="http://schemas.microsoft.com/office/drawing/2014/main" id="{8C917AAE-DD7E-46C8-826C-689410BE1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877" y="7403"/>
            <a:ext cx="5818509" cy="32974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674F68-577A-424C-932E-5256C9EB63F4}"/>
              </a:ext>
            </a:extLst>
          </p:cNvPr>
          <p:cNvSpPr txBox="1"/>
          <p:nvPr/>
        </p:nvSpPr>
        <p:spPr>
          <a:xfrm>
            <a:off x="234651" y="16292"/>
            <a:ext cx="6719788" cy="17261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5400" b="1" dirty="0">
                <a:solidFill>
                  <a:srgbClr val="00B050"/>
                </a:solidFill>
              </a:rPr>
              <a:t>Revisiting dummies </a:t>
            </a:r>
          </a:p>
          <a:p>
            <a:pPr>
              <a:spcAft>
                <a:spcPts val="500"/>
              </a:spcAft>
            </a:pPr>
            <a:r>
              <a:rPr lang="en-GB" sz="5400" b="1" dirty="0">
                <a:solidFill>
                  <a:srgbClr val="00B050"/>
                </a:solidFill>
              </a:rPr>
              <a:t>as dependent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FDF8EE-45A7-411E-B138-98F1A5466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04" y="2383825"/>
            <a:ext cx="6315772" cy="66976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3">
                <a:extLst>
                  <a:ext uri="{FF2B5EF4-FFF2-40B4-BE49-F238E27FC236}">
                    <a16:creationId xmlns:a16="http://schemas.microsoft.com/office/drawing/2014/main" id="{77FB7C61-3B22-4DF5-B103-C6F0CDB6534D}"/>
                  </a:ext>
                </a:extLst>
              </p:cNvPr>
              <p:cNvSpPr/>
              <p:nvPr/>
            </p:nvSpPr>
            <p:spPr>
              <a:xfrm>
                <a:off x="5089308" y="6079315"/>
                <a:ext cx="7917080" cy="3770741"/>
              </a:xfrm>
              <a:prstGeom prst="wedgeRoundRectCallout">
                <a:avLst>
                  <a:gd name="adj1" fmla="val -87163"/>
                  <a:gd name="adj2" fmla="val -74164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dirty="0">
                    <a:latin typeface="Cambria Math" charset="0"/>
                  </a:rPr>
                  <a:t>More plausible model probability that outcome dummy is 1 with the logistic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=1|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(−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)  </m:t>
                              </m:r>
                            </m:e>
                          </m:func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latin typeface="Cambria Math" charset="0"/>
                </a:endParaRPr>
              </a:p>
              <a:p>
                <a:endParaRPr lang="en-GB" sz="2400" dirty="0">
                  <a:latin typeface="Cambria Math" charset="0"/>
                </a:endParaRPr>
              </a:p>
              <a:p>
                <a:r>
                  <a:rPr lang="en-GB" sz="2400" b="1" dirty="0">
                    <a:latin typeface="Cambria Math" charset="0"/>
                  </a:rPr>
                  <a:t>Generalized linear model</a:t>
                </a:r>
                <a:r>
                  <a:rPr lang="en-GB" sz="2400" dirty="0">
                    <a:latin typeface="Cambria Math" charset="0"/>
                  </a:rPr>
                  <a:t>: A linear model inside a non-linear function</a:t>
                </a:r>
              </a:p>
              <a:p>
                <a:endParaRPr lang="en-GB" sz="2400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6" name="Rounded Rectangular Callout 3">
                <a:extLst>
                  <a:ext uri="{FF2B5EF4-FFF2-40B4-BE49-F238E27FC236}">
                    <a16:creationId xmlns:a16="http://schemas.microsoft.com/office/drawing/2014/main" id="{77FB7C61-3B22-4DF5-B103-C6F0CDB653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308" y="6079315"/>
                <a:ext cx="7917080" cy="3770741"/>
              </a:xfrm>
              <a:prstGeom prst="wedgeRoundRectCallout">
                <a:avLst>
                  <a:gd name="adj1" fmla="val -87163"/>
                  <a:gd name="adj2" fmla="val -74164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65F66D-F1AD-4339-A163-7C4B7D41B948}"/>
              </a:ext>
            </a:extLst>
          </p:cNvPr>
          <p:cNvCxnSpPr>
            <a:cxnSpLocks/>
          </p:cNvCxnSpPr>
          <p:nvPr/>
        </p:nvCxnSpPr>
        <p:spPr>
          <a:xfrm flipV="1">
            <a:off x="200504" y="2383825"/>
            <a:ext cx="5618008" cy="61582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3">
                <a:extLst>
                  <a:ext uri="{FF2B5EF4-FFF2-40B4-BE49-F238E27FC236}">
                    <a16:creationId xmlns:a16="http://schemas.microsoft.com/office/drawing/2014/main" id="{310ED5D4-FD18-4DBC-B0FC-D486BCDEA956}"/>
                  </a:ext>
                </a:extLst>
              </p:cNvPr>
              <p:cNvSpPr/>
              <p:nvPr/>
            </p:nvSpPr>
            <p:spPr>
              <a:xfrm>
                <a:off x="5681274" y="3304840"/>
                <a:ext cx="7124610" cy="2112936"/>
              </a:xfrm>
              <a:prstGeom prst="wedgeRoundRectCallout">
                <a:avLst>
                  <a:gd name="adj1" fmla="val -63671"/>
                  <a:gd name="adj2" fmla="val -35515"/>
                  <a:gd name="adj3" fmla="val 16667"/>
                </a:avLst>
              </a:prstGeom>
              <a:solidFill>
                <a:srgbClr val="FFC000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Cambria Math" charset="0"/>
                  </a:rPr>
                  <a:t>We saw we could model the probability of the dependent variable equal to 1 as a line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=1|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GB" sz="2400" dirty="0">
                  <a:latin typeface="Cambria Math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Cambria Math" charset="0"/>
                  </a:rPr>
                  <a:t>We could interpret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400" dirty="0">
                    <a:latin typeface="Cambria Math" charset="0"/>
                  </a:rPr>
                  <a:t> as the change in probability in response to change in X</a:t>
                </a:r>
              </a:p>
            </p:txBody>
          </p:sp>
        </mc:Choice>
        <mc:Fallback xmlns="">
          <p:sp>
            <p:nvSpPr>
              <p:cNvPr id="12" name="Rounded Rectangular Callout 3">
                <a:extLst>
                  <a:ext uri="{FF2B5EF4-FFF2-40B4-BE49-F238E27FC236}">
                    <a16:creationId xmlns:a16="http://schemas.microsoft.com/office/drawing/2014/main" id="{310ED5D4-FD18-4DBC-B0FC-D486BCDEA9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274" y="3304840"/>
                <a:ext cx="7124610" cy="2112936"/>
              </a:xfrm>
              <a:prstGeom prst="wedgeRoundRectCallout">
                <a:avLst>
                  <a:gd name="adj1" fmla="val -63671"/>
                  <a:gd name="adj2" fmla="val -35515"/>
                  <a:gd name="adj3" fmla="val 16667"/>
                </a:avLst>
              </a:prstGeom>
              <a:blipFill>
                <a:blip r:embed="rId5"/>
                <a:stretch>
                  <a:fillRect b="-1724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673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9F334A5-E4D7-C44D-B0F0-FEC23429242F}"/>
              </a:ext>
            </a:extLst>
          </p:cNvPr>
          <p:cNvSpPr txBox="1">
            <a:spLocks noChangeArrowheads="1"/>
          </p:cNvSpPr>
          <p:nvPr/>
        </p:nvSpPr>
        <p:spPr>
          <a:xfrm>
            <a:off x="518901" y="544919"/>
            <a:ext cx="8891839" cy="153189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Implement logit in 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7A6F22-EF98-124F-AF65-545F37159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229" y="0"/>
            <a:ext cx="3328307" cy="35295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D3DC39-C82A-5343-867E-9F143FF253D1}"/>
              </a:ext>
            </a:extLst>
          </p:cNvPr>
          <p:cNvSpPr/>
          <p:nvPr/>
        </p:nvSpPr>
        <p:spPr>
          <a:xfrm>
            <a:off x="518901" y="2690834"/>
            <a:ext cx="12045541" cy="8057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991" dirty="0">
                <a:latin typeface="Courier" pitchFamily="2" charset="0"/>
              </a:rPr>
              <a:t>&gt; </a:t>
            </a:r>
            <a:r>
              <a:rPr lang="de-DE" sz="1991" dirty="0" err="1">
                <a:latin typeface="Courier" pitchFamily="2" charset="0"/>
              </a:rPr>
              <a:t>library</a:t>
            </a:r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aod</a:t>
            </a:r>
            <a:r>
              <a:rPr lang="de-DE" sz="1991" dirty="0">
                <a:latin typeface="Courier" pitchFamily="2" charset="0"/>
              </a:rPr>
              <a:t>)</a:t>
            </a:r>
          </a:p>
          <a:p>
            <a:r>
              <a:rPr lang="de-DE" sz="1991" dirty="0">
                <a:latin typeface="Courier" pitchFamily="2" charset="0"/>
              </a:rPr>
              <a:t>&gt;   </a:t>
            </a:r>
            <a:r>
              <a:rPr lang="de-DE" sz="1991" dirty="0" err="1">
                <a:latin typeface="Courier" pitchFamily="2" charset="0"/>
              </a:rPr>
              <a:t>library</a:t>
            </a:r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margins</a:t>
            </a:r>
            <a:r>
              <a:rPr lang="de-DE" sz="1991" dirty="0">
                <a:latin typeface="Courier" pitchFamily="2" charset="0"/>
              </a:rPr>
              <a:t> )</a:t>
            </a:r>
          </a:p>
          <a:p>
            <a:r>
              <a:rPr lang="de-DE" sz="1991" dirty="0">
                <a:latin typeface="Courier" pitchFamily="2" charset="0"/>
              </a:rPr>
              <a:t>&gt;   </a:t>
            </a:r>
            <a:r>
              <a:rPr lang="de-DE" sz="1991" dirty="0" err="1">
                <a:latin typeface="Courier" pitchFamily="2" charset="0"/>
              </a:rPr>
              <a:t>logit</a:t>
            </a:r>
            <a:r>
              <a:rPr lang="de-DE" sz="1991" dirty="0">
                <a:latin typeface="Courier" pitchFamily="2" charset="0"/>
              </a:rPr>
              <a:t> &lt;- </a:t>
            </a:r>
            <a:r>
              <a:rPr lang="de-DE" sz="1991" dirty="0" err="1">
                <a:latin typeface="Courier" pitchFamily="2" charset="0"/>
              </a:rPr>
              <a:t>glm</a:t>
            </a:r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call</a:t>
            </a:r>
            <a:r>
              <a:rPr lang="de-DE" sz="1991" dirty="0">
                <a:latin typeface="Courier" pitchFamily="2" charset="0"/>
              </a:rPr>
              <a:t> ~ </a:t>
            </a:r>
            <a:r>
              <a:rPr lang="de-DE" sz="1991" dirty="0" err="1">
                <a:latin typeface="Courier" pitchFamily="2" charset="0"/>
              </a:rPr>
              <a:t>yearsexp</a:t>
            </a:r>
            <a:r>
              <a:rPr lang="de-DE" sz="1991" dirty="0">
                <a:latin typeface="Courier" pitchFamily="2" charset="0"/>
              </a:rPr>
              <a:t>, </a:t>
            </a:r>
            <a:r>
              <a:rPr lang="de-DE" sz="1991" dirty="0" err="1">
                <a:latin typeface="Courier" pitchFamily="2" charset="0"/>
              </a:rPr>
              <a:t>data</a:t>
            </a:r>
            <a:r>
              <a:rPr lang="de-DE" sz="1991" dirty="0">
                <a:latin typeface="Courier" pitchFamily="2" charset="0"/>
              </a:rPr>
              <a:t> = </a:t>
            </a:r>
            <a:r>
              <a:rPr lang="de-DE" sz="1991" dirty="0" err="1">
                <a:latin typeface="Courier" pitchFamily="2" charset="0"/>
              </a:rPr>
              <a:t>bm</a:t>
            </a:r>
            <a:r>
              <a:rPr lang="de-DE" sz="1991" dirty="0">
                <a:latin typeface="Courier" pitchFamily="2" charset="0"/>
              </a:rPr>
              <a:t>, </a:t>
            </a:r>
            <a:r>
              <a:rPr lang="de-DE" sz="1991" dirty="0" err="1">
                <a:latin typeface="Courier" pitchFamily="2" charset="0"/>
              </a:rPr>
              <a:t>family</a:t>
            </a:r>
            <a:r>
              <a:rPr lang="de-DE" sz="1991" dirty="0">
                <a:latin typeface="Courier" pitchFamily="2" charset="0"/>
              </a:rPr>
              <a:t> = "</a:t>
            </a:r>
            <a:r>
              <a:rPr lang="de-DE" sz="1991" dirty="0" err="1">
                <a:latin typeface="Courier" pitchFamily="2" charset="0"/>
              </a:rPr>
              <a:t>binomial</a:t>
            </a:r>
            <a:r>
              <a:rPr lang="de-DE" sz="1991" dirty="0">
                <a:latin typeface="Courier" pitchFamily="2" charset="0"/>
              </a:rPr>
              <a:t>")</a:t>
            </a:r>
          </a:p>
          <a:p>
            <a:r>
              <a:rPr lang="de-DE" sz="1991" dirty="0">
                <a:latin typeface="Courier" pitchFamily="2" charset="0"/>
              </a:rPr>
              <a:t>&gt;   </a:t>
            </a:r>
            <a:r>
              <a:rPr lang="de-DE" sz="1991" dirty="0" err="1">
                <a:latin typeface="Courier" pitchFamily="2" charset="0"/>
              </a:rPr>
              <a:t>summary</a:t>
            </a:r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logit</a:t>
            </a:r>
            <a:r>
              <a:rPr lang="de-DE" sz="1991" dirty="0">
                <a:latin typeface="Courier" pitchFamily="2" charset="0"/>
              </a:rPr>
              <a:t>)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>
                <a:latin typeface="Courier" pitchFamily="2" charset="0"/>
              </a:rPr>
              <a:t>Call:</a:t>
            </a:r>
          </a:p>
          <a:p>
            <a:r>
              <a:rPr lang="de-DE" sz="1991" dirty="0" err="1">
                <a:latin typeface="Courier" pitchFamily="2" charset="0"/>
              </a:rPr>
              <a:t>glm</a:t>
            </a:r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formula</a:t>
            </a:r>
            <a:r>
              <a:rPr lang="de-DE" sz="1991" dirty="0">
                <a:latin typeface="Courier" pitchFamily="2" charset="0"/>
              </a:rPr>
              <a:t> = </a:t>
            </a:r>
            <a:r>
              <a:rPr lang="de-DE" sz="1991" dirty="0" err="1">
                <a:latin typeface="Courier" pitchFamily="2" charset="0"/>
              </a:rPr>
              <a:t>call</a:t>
            </a:r>
            <a:r>
              <a:rPr lang="de-DE" sz="1991" dirty="0">
                <a:latin typeface="Courier" pitchFamily="2" charset="0"/>
              </a:rPr>
              <a:t> ~ </a:t>
            </a:r>
            <a:r>
              <a:rPr lang="de-DE" sz="1991" dirty="0" err="1">
                <a:latin typeface="Courier" pitchFamily="2" charset="0"/>
              </a:rPr>
              <a:t>yearsexp</a:t>
            </a:r>
            <a:r>
              <a:rPr lang="de-DE" sz="1991" dirty="0">
                <a:latin typeface="Courier" pitchFamily="2" charset="0"/>
              </a:rPr>
              <a:t>, </a:t>
            </a:r>
            <a:r>
              <a:rPr lang="de-DE" sz="1991" dirty="0" err="1">
                <a:latin typeface="Courier" pitchFamily="2" charset="0"/>
              </a:rPr>
              <a:t>family</a:t>
            </a:r>
            <a:r>
              <a:rPr lang="de-DE" sz="1991" dirty="0">
                <a:latin typeface="Courier" pitchFamily="2" charset="0"/>
              </a:rPr>
              <a:t> = "</a:t>
            </a:r>
            <a:r>
              <a:rPr lang="de-DE" sz="1991" dirty="0" err="1">
                <a:latin typeface="Courier" pitchFamily="2" charset="0"/>
              </a:rPr>
              <a:t>binomial</a:t>
            </a:r>
            <a:r>
              <a:rPr lang="de-DE" sz="1991" dirty="0">
                <a:latin typeface="Courier" pitchFamily="2" charset="0"/>
              </a:rPr>
              <a:t>", </a:t>
            </a:r>
            <a:r>
              <a:rPr lang="de-DE" sz="1991" dirty="0" err="1">
                <a:latin typeface="Courier" pitchFamily="2" charset="0"/>
              </a:rPr>
              <a:t>data</a:t>
            </a:r>
            <a:r>
              <a:rPr lang="de-DE" sz="1991" dirty="0">
                <a:latin typeface="Courier" pitchFamily="2" charset="0"/>
              </a:rPr>
              <a:t> = </a:t>
            </a:r>
            <a:r>
              <a:rPr lang="de-DE" sz="1991" dirty="0" err="1">
                <a:latin typeface="Courier" pitchFamily="2" charset="0"/>
              </a:rPr>
              <a:t>bm</a:t>
            </a:r>
            <a:r>
              <a:rPr lang="de-DE" sz="1991" dirty="0">
                <a:latin typeface="Courier" pitchFamily="2" charset="0"/>
              </a:rPr>
              <a:t>)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 err="1">
                <a:latin typeface="Courier" pitchFamily="2" charset="0"/>
              </a:rPr>
              <a:t>Deviance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Residuals</a:t>
            </a:r>
            <a:r>
              <a:rPr lang="de-DE" sz="1991" dirty="0">
                <a:latin typeface="Courier" pitchFamily="2" charset="0"/>
              </a:rPr>
              <a:t>: </a:t>
            </a:r>
          </a:p>
          <a:p>
            <a:r>
              <a:rPr lang="de-DE" sz="1991" dirty="0">
                <a:latin typeface="Courier" pitchFamily="2" charset="0"/>
              </a:rPr>
              <a:t>    Min       1Q   Median       3Q      Max  </a:t>
            </a:r>
          </a:p>
          <a:p>
            <a:r>
              <a:rPr lang="de-DE" sz="1991" dirty="0">
                <a:latin typeface="Courier" pitchFamily="2" charset="0"/>
              </a:rPr>
              <a:t>-0.7780  -0.4075  -0.3924  -0.3779   2.3598  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 err="1">
                <a:latin typeface="Courier" pitchFamily="2" charset="0"/>
              </a:rPr>
              <a:t>Coefficients</a:t>
            </a:r>
            <a:r>
              <a:rPr lang="de-DE" sz="1991" dirty="0">
                <a:latin typeface="Courier" pitchFamily="2" charset="0"/>
              </a:rPr>
              <a:t>:</a:t>
            </a:r>
          </a:p>
          <a:p>
            <a:r>
              <a:rPr lang="de-DE" sz="1991" dirty="0">
                <a:latin typeface="Courier" pitchFamily="2" charset="0"/>
              </a:rPr>
              <a:t>            </a:t>
            </a:r>
            <a:r>
              <a:rPr lang="de-DE" sz="1991" dirty="0" err="1">
                <a:latin typeface="Courier" pitchFamily="2" charset="0"/>
              </a:rPr>
              <a:t>Estimate</a:t>
            </a:r>
            <a:r>
              <a:rPr lang="de-DE" sz="1991" dirty="0">
                <a:latin typeface="Courier" pitchFamily="2" charset="0"/>
              </a:rPr>
              <a:t> Std. Error z </a:t>
            </a:r>
            <a:r>
              <a:rPr lang="de-DE" sz="1991" dirty="0" err="1">
                <a:latin typeface="Courier" pitchFamily="2" charset="0"/>
              </a:rPr>
              <a:t>value</a:t>
            </a:r>
            <a:r>
              <a:rPr lang="de-DE" sz="1991" dirty="0">
                <a:latin typeface="Courier" pitchFamily="2" charset="0"/>
              </a:rPr>
              <a:t> Pr(&gt;|z|)    </a:t>
            </a:r>
          </a:p>
          <a:p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Intercept</a:t>
            </a:r>
            <a:r>
              <a:rPr lang="de-DE" sz="1991" dirty="0">
                <a:latin typeface="Courier" pitchFamily="2" charset="0"/>
              </a:rPr>
              <a:t>) -2.75960    0.09620 -28.687  &lt; 2e-16 ***</a:t>
            </a:r>
          </a:p>
          <a:p>
            <a:r>
              <a:rPr lang="de-DE" sz="1991" dirty="0" err="1">
                <a:latin typeface="Courier" pitchFamily="2" charset="0"/>
              </a:rPr>
              <a:t>yearsexp</a:t>
            </a:r>
            <a:r>
              <a:rPr lang="de-DE" sz="1991" dirty="0">
                <a:latin typeface="Courier" pitchFamily="2" charset="0"/>
              </a:rPr>
              <a:t>     0.03908    0.00918   4.257 2.07e-05 ***</a:t>
            </a:r>
          </a:p>
          <a:p>
            <a:r>
              <a:rPr lang="de-DE" sz="1991" dirty="0">
                <a:latin typeface="Courier" pitchFamily="2" charset="0"/>
              </a:rPr>
              <a:t>---</a:t>
            </a:r>
          </a:p>
          <a:p>
            <a:r>
              <a:rPr lang="de-DE" sz="1991" dirty="0" err="1">
                <a:latin typeface="Courier" pitchFamily="2" charset="0"/>
              </a:rPr>
              <a:t>Signif</a:t>
            </a:r>
            <a:r>
              <a:rPr lang="de-DE" sz="1991" dirty="0">
                <a:latin typeface="Courier" pitchFamily="2" charset="0"/>
              </a:rPr>
              <a:t>. </a:t>
            </a:r>
            <a:r>
              <a:rPr lang="de-DE" sz="1991" dirty="0" err="1">
                <a:latin typeface="Courier" pitchFamily="2" charset="0"/>
              </a:rPr>
              <a:t>codes</a:t>
            </a:r>
            <a:r>
              <a:rPr lang="de-DE" sz="1991" dirty="0">
                <a:latin typeface="Courier" pitchFamily="2" charset="0"/>
              </a:rPr>
              <a:t>:  0 ‘***’ 0.001 ‘**’ 0.01 ‘*’ 0.05 ‘.’ 0.1 ‘ ’ 1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>
                <a:latin typeface="Courier" pitchFamily="2" charset="0"/>
              </a:rPr>
              <a:t>(Dispersion </a:t>
            </a:r>
            <a:r>
              <a:rPr lang="de-DE" sz="1991" dirty="0" err="1">
                <a:latin typeface="Courier" pitchFamily="2" charset="0"/>
              </a:rPr>
              <a:t>parameter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for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binomial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family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taken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to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be</a:t>
            </a:r>
            <a:r>
              <a:rPr lang="de-DE" sz="1991" dirty="0">
                <a:latin typeface="Courier" pitchFamily="2" charset="0"/>
              </a:rPr>
              <a:t> 1)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>
                <a:latin typeface="Courier" pitchFamily="2" charset="0"/>
              </a:rPr>
              <a:t>    Null </a:t>
            </a:r>
            <a:r>
              <a:rPr lang="de-DE" sz="1991" dirty="0" err="1">
                <a:latin typeface="Courier" pitchFamily="2" charset="0"/>
              </a:rPr>
              <a:t>deviance</a:t>
            </a:r>
            <a:r>
              <a:rPr lang="de-DE" sz="1991" dirty="0">
                <a:latin typeface="Courier" pitchFamily="2" charset="0"/>
              </a:rPr>
              <a:t>: 2726.9  on 4869  </a:t>
            </a:r>
            <a:r>
              <a:rPr lang="de-DE" sz="1991" dirty="0" err="1">
                <a:latin typeface="Courier" pitchFamily="2" charset="0"/>
              </a:rPr>
              <a:t>degrees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of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freedom</a:t>
            </a:r>
            <a:endParaRPr lang="de-DE" sz="1991" dirty="0">
              <a:latin typeface="Courier" pitchFamily="2" charset="0"/>
            </a:endParaRPr>
          </a:p>
          <a:p>
            <a:r>
              <a:rPr lang="de-DE" sz="1991" dirty="0">
                <a:latin typeface="Courier" pitchFamily="2" charset="0"/>
              </a:rPr>
              <a:t>Residual </a:t>
            </a:r>
            <a:r>
              <a:rPr lang="de-DE" sz="1991" dirty="0" err="1">
                <a:latin typeface="Courier" pitchFamily="2" charset="0"/>
              </a:rPr>
              <a:t>deviance</a:t>
            </a:r>
            <a:r>
              <a:rPr lang="de-DE" sz="1991" dirty="0">
                <a:latin typeface="Courier" pitchFamily="2" charset="0"/>
              </a:rPr>
              <a:t>: 2710.2  on 4868  </a:t>
            </a:r>
            <a:r>
              <a:rPr lang="de-DE" sz="1991" dirty="0" err="1">
                <a:latin typeface="Courier" pitchFamily="2" charset="0"/>
              </a:rPr>
              <a:t>degrees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of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freedom</a:t>
            </a:r>
            <a:endParaRPr lang="de-DE" sz="1991" dirty="0">
              <a:latin typeface="Courier" pitchFamily="2" charset="0"/>
            </a:endParaRPr>
          </a:p>
          <a:p>
            <a:r>
              <a:rPr lang="de-DE" sz="1991" dirty="0">
                <a:latin typeface="Courier" pitchFamily="2" charset="0"/>
              </a:rPr>
              <a:t>AIC: 2714.2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 err="1">
                <a:latin typeface="Courier" pitchFamily="2" charset="0"/>
              </a:rPr>
              <a:t>Number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of</a:t>
            </a:r>
            <a:r>
              <a:rPr lang="de-DE" sz="1991" dirty="0">
                <a:latin typeface="Courier" pitchFamily="2" charset="0"/>
              </a:rPr>
              <a:t> Fisher Scoring </a:t>
            </a:r>
            <a:r>
              <a:rPr lang="de-DE" sz="1991" dirty="0" err="1">
                <a:latin typeface="Courier" pitchFamily="2" charset="0"/>
              </a:rPr>
              <a:t>iterations</a:t>
            </a:r>
            <a:r>
              <a:rPr lang="de-DE" sz="1991" dirty="0">
                <a:latin typeface="Courier" pitchFamily="2" charset="0"/>
              </a:rPr>
              <a:t>: 5</a:t>
            </a:r>
          </a:p>
        </p:txBody>
      </p:sp>
    </p:spTree>
    <p:extLst>
      <p:ext uri="{BB962C8B-B14F-4D97-AF65-F5344CB8AC3E}">
        <p14:creationId xmlns:p14="http://schemas.microsoft.com/office/powerpoint/2010/main" val="7208226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9F334A5-E4D7-C44D-B0F0-FEC23429242F}"/>
              </a:ext>
            </a:extLst>
          </p:cNvPr>
          <p:cNvSpPr txBox="1">
            <a:spLocks noChangeArrowheads="1"/>
          </p:cNvSpPr>
          <p:nvPr/>
        </p:nvSpPr>
        <p:spPr>
          <a:xfrm>
            <a:off x="518901" y="544919"/>
            <a:ext cx="8891839" cy="153189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How to interpret things?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D3DC39-C82A-5343-867E-9F143FF253D1}"/>
                  </a:ext>
                </a:extLst>
              </p:cNvPr>
              <p:cNvSpPr/>
              <p:nvPr/>
            </p:nvSpPr>
            <p:spPr>
              <a:xfrm>
                <a:off x="518901" y="2493148"/>
                <a:ext cx="12045541" cy="2336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3646">
                    <a:latin typeface="Palatino" pitchFamily="2" charset="77"/>
                    <a:ea typeface="Palatino" pitchFamily="2" charset="77"/>
                  </a:rPr>
                  <a:t>Note what we do in the linear case </a:t>
                </a:r>
                <a14:m>
                  <m:oMath xmlns:m="http://schemas.openxmlformats.org/officeDocument/2006/math"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𝑌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=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𝛽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𝑋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+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𝜖</m:t>
                    </m:r>
                  </m:oMath>
                </a14:m>
                <a:endParaRPr lang="de-DE" sz="3646">
                  <a:latin typeface="Palatino" pitchFamily="2" charset="77"/>
                  <a:ea typeface="Palatino" pitchFamily="2" charset="77"/>
                </a:endParaRPr>
              </a:p>
              <a:p>
                <a:endParaRPr lang="de-DE" sz="3646">
                  <a:latin typeface="Palatino" pitchFamily="2" charset="77"/>
                  <a:ea typeface="Palatino" pitchFamily="2" charset="77"/>
                </a:endParaRPr>
              </a:p>
              <a:p>
                <a:endParaRPr lang="de-DE" sz="3646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de-DE" sz="3646">
                    <a:latin typeface="Palatino" pitchFamily="2" charset="77"/>
                    <a:ea typeface="Palatino" pitchFamily="2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D3DC39-C82A-5343-867E-9F143FF253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01" y="2493148"/>
                <a:ext cx="12045541" cy="2336537"/>
              </a:xfrm>
              <a:prstGeom prst="rect">
                <a:avLst/>
              </a:prstGeom>
              <a:blipFill>
                <a:blip r:embed="rId2"/>
                <a:stretch>
                  <a:fillRect l="-1569" t="-41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/>
              <p:nvPr/>
            </p:nvSpPr>
            <p:spPr>
              <a:xfrm>
                <a:off x="5385859" y="3580531"/>
                <a:ext cx="1700657" cy="10913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41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GB" sz="3413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413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de-DE" sz="3413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859" y="3580531"/>
                <a:ext cx="1700657" cy="10913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17D6FE99-F7CD-864E-93FF-7BFC42D225BF}"/>
                  </a:ext>
                </a:extLst>
              </p:cNvPr>
              <p:cNvSpPr/>
              <p:nvPr/>
            </p:nvSpPr>
            <p:spPr>
              <a:xfrm>
                <a:off x="4396157" y="5041605"/>
                <a:ext cx="8518084" cy="1706857"/>
              </a:xfrm>
              <a:prstGeom prst="wedgeRoundRectCallout">
                <a:avLst>
                  <a:gd name="adj1" fmla="val -23414"/>
                  <a:gd name="adj2" fmla="val -66390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>
                    <a:latin typeface="Cambria Math" charset="0"/>
                  </a:rPr>
                  <a:t>In the linear case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i="0"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en-GB" sz="2800">
                    <a:latin typeface="Cambria Math" charset="0"/>
                  </a:rPr>
                  <a:t> is the marginal effect of X on Y </a:t>
                </a:r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17D6FE99-F7CD-864E-93FF-7BFC42D225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157" y="5041605"/>
                <a:ext cx="8518084" cy="1706857"/>
              </a:xfrm>
              <a:prstGeom prst="wedgeRoundRectCallout">
                <a:avLst>
                  <a:gd name="adj1" fmla="val -23414"/>
                  <a:gd name="adj2" fmla="val -66390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ular Callout 6">
            <a:extLst>
              <a:ext uri="{FF2B5EF4-FFF2-40B4-BE49-F238E27FC236}">
                <a16:creationId xmlns:a16="http://schemas.microsoft.com/office/drawing/2014/main" id="{B23F450B-4378-4EE1-8C95-9204D157B410}"/>
              </a:ext>
            </a:extLst>
          </p:cNvPr>
          <p:cNvSpPr/>
          <p:nvPr/>
        </p:nvSpPr>
        <p:spPr>
          <a:xfrm>
            <a:off x="2516519" y="7079656"/>
            <a:ext cx="8518084" cy="1706857"/>
          </a:xfrm>
          <a:prstGeom prst="wedgeRoundRectCallout">
            <a:avLst>
              <a:gd name="adj1" fmla="val -23414"/>
              <a:gd name="adj2" fmla="val -66390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46">
                <a:latin typeface="Cambria Math" charset="0"/>
              </a:rPr>
              <a:t>We can work out the same thing in the nonlinear case</a:t>
            </a:r>
          </a:p>
        </p:txBody>
      </p:sp>
    </p:spTree>
    <p:extLst>
      <p:ext uri="{BB962C8B-B14F-4D97-AF65-F5344CB8AC3E}">
        <p14:creationId xmlns:p14="http://schemas.microsoft.com/office/powerpoint/2010/main" val="181947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26947"/>
          <a:stretch/>
        </p:blipFill>
        <p:spPr>
          <a:xfrm>
            <a:off x="4606184" y="-1329"/>
            <a:ext cx="1571533" cy="1350789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436777" y="299803"/>
            <a:ext cx="9829892" cy="948289"/>
          </a:xfrm>
        </p:spPr>
        <p:txBody>
          <a:bodyPr/>
          <a:lstStyle/>
          <a:p>
            <a:r>
              <a:rPr lang="en-US" sz="4400" b="1" dirty="0">
                <a:latin typeface="Palatino Linotype" charset="0"/>
              </a:rPr>
              <a:t>Dummies as bars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36777" y="1560829"/>
                <a:ext cx="11981348" cy="10504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413" dirty="0">
                    <a:latin typeface="Palatino Linotype" panose="02040502050505030304" pitchFamily="18" charset="0"/>
                    <a:cs typeface="Palatino Linotype"/>
                  </a:rPr>
                  <a:t>The underlying model: 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𝑌</m:t>
                    </m:r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=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3413" b="0" i="1" smtClean="0">
                            <a:latin typeface="Cambria Math" panose="02040503050406030204" pitchFamily="18" charset="0"/>
                            <a:cs typeface="Palatino Linotype"/>
                          </a:rPr>
                          <m:t>0</m:t>
                        </m:r>
                      </m:sub>
                    </m:sSub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3413" b="0" i="1" smtClean="0">
                            <a:latin typeface="Cambria Math" panose="02040503050406030204" pitchFamily="18" charset="0"/>
                            <a:cs typeface="Palatino Linotype"/>
                          </a:rPr>
                          <m:t>1</m:t>
                        </m:r>
                      </m:sub>
                    </m:sSub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𝐹𝐸𝑀𝐴𝐿𝐸</m:t>
                    </m:r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+</m:t>
                    </m:r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𝜖</m:t>
                    </m:r>
                  </m:oMath>
                </a14:m>
                <a:endParaRPr lang="en-GB" sz="3413" dirty="0">
                  <a:latin typeface="Palatino Linotype" panose="02040502050505030304" pitchFamily="18" charset="0"/>
                  <a:cs typeface="Palatino Linotype"/>
                </a:endParaRPr>
              </a:p>
              <a:p>
                <a:endParaRPr lang="en-GB" sz="3413" dirty="0">
                  <a:latin typeface="Palatino Linotype" panose="02040502050505030304" pitchFamily="18" charset="0"/>
                  <a:cs typeface="Palatino Linotype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77" y="1560829"/>
                <a:ext cx="11981348" cy="1050416"/>
              </a:xfrm>
              <a:prstGeom prst="rect">
                <a:avLst/>
              </a:prstGeom>
              <a:blipFill>
                <a:blip r:embed="rId4"/>
                <a:stretch>
                  <a:fillRect l="-2188" t="-12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777" y="2710839"/>
            <a:ext cx="7274898" cy="53248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Up-Down Arrow 4"/>
              <p:cNvSpPr/>
              <p:nvPr/>
            </p:nvSpPr>
            <p:spPr>
              <a:xfrm>
                <a:off x="5177684" y="3605486"/>
                <a:ext cx="986411" cy="1360050"/>
              </a:xfrm>
              <a:prstGeom prst="upDownArrow">
                <a:avLst>
                  <a:gd name="adj1" fmla="val 50000"/>
                  <a:gd name="adj2" fmla="val 34483"/>
                </a:avLst>
              </a:prstGeom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46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46" b="1" i="1" dirty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3646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sz="3646" b="1" dirty="0"/>
              </a:p>
            </p:txBody>
          </p:sp>
        </mc:Choice>
        <mc:Fallback xmlns="">
          <p:sp>
            <p:nvSpPr>
              <p:cNvPr id="5" name="Up-Down Arrow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684" y="3605486"/>
                <a:ext cx="986411" cy="1360050"/>
              </a:xfrm>
              <a:prstGeom prst="upDownArrow">
                <a:avLst>
                  <a:gd name="adj1" fmla="val 50000"/>
                  <a:gd name="adj2" fmla="val 34483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 bwMode="auto">
          <a:xfrm>
            <a:off x="-352194" y="3605485"/>
            <a:ext cx="8563837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Up-Down Arrow 10"/>
              <p:cNvSpPr/>
              <p:nvPr/>
            </p:nvSpPr>
            <p:spPr>
              <a:xfrm>
                <a:off x="3796788" y="3605484"/>
                <a:ext cx="986411" cy="3885860"/>
              </a:xfrm>
              <a:prstGeom prst="upDownArrow">
                <a:avLst>
                  <a:gd name="adj1" fmla="val 50000"/>
                  <a:gd name="adj2" fmla="val 34483"/>
                </a:avLst>
              </a:prstGeom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46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46" b="1" i="1" dirty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3646" b="1" i="1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GB" sz="3646" b="1" dirty="0"/>
              </a:p>
            </p:txBody>
          </p:sp>
        </mc:Choice>
        <mc:Fallback xmlns="">
          <p:sp>
            <p:nvSpPr>
              <p:cNvPr id="11" name="Up-Down Arrow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6788" y="3605484"/>
                <a:ext cx="986411" cy="3885860"/>
              </a:xfrm>
              <a:prstGeom prst="upDownArrow">
                <a:avLst>
                  <a:gd name="adj1" fmla="val 50000"/>
                  <a:gd name="adj2" fmla="val 34483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F3776D1F-1A02-4ADD-BA32-A6846CC60F52}"/>
              </a:ext>
            </a:extLst>
          </p:cNvPr>
          <p:cNvCxnSpPr>
            <a:cxnSpLocks/>
          </p:cNvCxnSpPr>
          <p:nvPr/>
        </p:nvCxnSpPr>
        <p:spPr>
          <a:xfrm>
            <a:off x="1197864" y="3605484"/>
            <a:ext cx="6306595" cy="1360052"/>
          </a:xfrm>
          <a:prstGeom prst="bentConnector3">
            <a:avLst>
              <a:gd name="adj1" fmla="val 60294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D5A979-9062-4E59-89D1-EC32863D817D}"/>
              </a:ext>
            </a:extLst>
          </p:cNvPr>
          <p:cNvCxnSpPr/>
          <p:nvPr/>
        </p:nvCxnSpPr>
        <p:spPr>
          <a:xfrm>
            <a:off x="1197864" y="3605486"/>
            <a:ext cx="6867144" cy="1679746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FF73BDA-5028-4F22-A3A3-DE2621DB814D}"/>
              </a:ext>
            </a:extLst>
          </p:cNvPr>
          <p:cNvCxnSpPr/>
          <p:nvPr/>
        </p:nvCxnSpPr>
        <p:spPr>
          <a:xfrm>
            <a:off x="1197864" y="8503920"/>
            <a:ext cx="686714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75583B8-77D5-4F58-9FF9-06A72564EB31}"/>
              </a:ext>
            </a:extLst>
          </p:cNvPr>
          <p:cNvSpPr txBox="1"/>
          <p:nvPr/>
        </p:nvSpPr>
        <p:spPr>
          <a:xfrm>
            <a:off x="1197864" y="8639022"/>
            <a:ext cx="71871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Aft>
                <a:spcPts val="500"/>
              </a:spcAft>
            </a:pPr>
            <a:r>
              <a:rPr lang="en-GB" sz="2000" dirty="0"/>
              <a:t>0                                          1                   Female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50CE806E-A980-4444-A813-7A72210A064E}"/>
              </a:ext>
            </a:extLst>
          </p:cNvPr>
          <p:cNvSpPr/>
          <p:nvPr/>
        </p:nvSpPr>
        <p:spPr>
          <a:xfrm>
            <a:off x="8553467" y="3945387"/>
            <a:ext cx="3931920" cy="1679746"/>
          </a:xfrm>
          <a:prstGeom prst="wedgeRoundRectCallout">
            <a:avLst>
              <a:gd name="adj1" fmla="val -79438"/>
              <a:gd name="adj2" fmla="val 167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Instead of a linear relationship between the x and y variable we </a:t>
            </a:r>
            <a:r>
              <a:rPr lang="en-GB" sz="2400" dirty="0" err="1"/>
              <a:t>we</a:t>
            </a:r>
            <a:r>
              <a:rPr lang="en-GB" sz="2400" dirty="0"/>
              <a:t> get a nonlinear one</a:t>
            </a:r>
          </a:p>
        </p:txBody>
      </p:sp>
    </p:spTree>
    <p:extLst>
      <p:ext uri="{BB962C8B-B14F-4D97-AF65-F5344CB8AC3E}">
        <p14:creationId xmlns:p14="http://schemas.microsoft.com/office/powerpoint/2010/main" val="34083715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9F334A5-E4D7-C44D-B0F0-FEC23429242F}"/>
              </a:ext>
            </a:extLst>
          </p:cNvPr>
          <p:cNvSpPr txBox="1">
            <a:spLocks noChangeArrowheads="1"/>
          </p:cNvSpPr>
          <p:nvPr/>
        </p:nvSpPr>
        <p:spPr>
          <a:xfrm>
            <a:off x="518901" y="544919"/>
            <a:ext cx="8891839" cy="153189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How to interpret things?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7A6F22-EF98-124F-AF65-545F37159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229" y="0"/>
            <a:ext cx="3328307" cy="35295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D3DC39-C82A-5343-867E-9F143FF253D1}"/>
              </a:ext>
            </a:extLst>
          </p:cNvPr>
          <p:cNvSpPr/>
          <p:nvPr/>
        </p:nvSpPr>
        <p:spPr>
          <a:xfrm>
            <a:off x="1853" y="2563509"/>
            <a:ext cx="1204554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dirty="0" err="1">
                <a:latin typeface="Palatino" pitchFamily="2" charset="77"/>
                <a:ea typeface="Palatino" pitchFamily="2" charset="77"/>
              </a:rPr>
              <a:t>Compute</a:t>
            </a:r>
            <a:r>
              <a:rPr lang="de-DE" sz="2800" dirty="0">
                <a:latin typeface="Palatino" pitchFamily="2" charset="77"/>
                <a:ea typeface="Palatino" pitchFamily="2" charset="77"/>
              </a:rPr>
              <a:t> marginal </a:t>
            </a:r>
            <a:r>
              <a:rPr lang="de-DE" sz="2800" dirty="0" err="1">
                <a:latin typeface="Palatino" pitchFamily="2" charset="77"/>
                <a:ea typeface="Palatino" pitchFamily="2" charset="77"/>
              </a:rPr>
              <a:t>effect</a:t>
            </a:r>
            <a:r>
              <a:rPr lang="de-DE" sz="2800" dirty="0">
                <a:latin typeface="Palatino" pitchFamily="2" charset="77"/>
                <a:ea typeface="Palatino" pitchFamily="2" charset="77"/>
              </a:rPr>
              <a:t> on </a:t>
            </a:r>
            <a:r>
              <a:rPr lang="de-DE" sz="2800" dirty="0" err="1">
                <a:latin typeface="Palatino" pitchFamily="2" charset="77"/>
                <a:ea typeface="Palatino" pitchFamily="2" charset="77"/>
              </a:rPr>
              <a:t>of</a:t>
            </a:r>
            <a:r>
              <a:rPr lang="de-DE" sz="2800" dirty="0">
                <a:latin typeface="Palatino" pitchFamily="2" charset="77"/>
                <a:ea typeface="Palatino" pitchFamily="2" charset="77"/>
              </a:rPr>
              <a:t> variable on </a:t>
            </a:r>
            <a:r>
              <a:rPr lang="de-DE" sz="2800" dirty="0" err="1">
                <a:latin typeface="Palatino" pitchFamily="2" charset="77"/>
                <a:ea typeface="Palatino" pitchFamily="2" charset="77"/>
              </a:rPr>
              <a:t>probability</a:t>
            </a:r>
            <a:r>
              <a:rPr lang="de-DE" sz="2800" dirty="0">
                <a:latin typeface="Palatino" pitchFamily="2" charset="77"/>
                <a:ea typeface="Palatino" pitchFamily="2" charset="77"/>
              </a:rPr>
              <a:t> </a:t>
            </a:r>
            <a:r>
              <a:rPr lang="de-DE" sz="2800" dirty="0" err="1">
                <a:latin typeface="Palatino" pitchFamily="2" charset="77"/>
                <a:ea typeface="Palatino" pitchFamily="2" charset="77"/>
              </a:rPr>
              <a:t>of</a:t>
            </a:r>
            <a:r>
              <a:rPr lang="de-DE" sz="2800" dirty="0">
                <a:latin typeface="Palatino" pitchFamily="2" charset="77"/>
                <a:ea typeface="Palatino" pitchFamily="2" charset="77"/>
              </a:rPr>
              <a:t> Y=1</a:t>
            </a:r>
          </a:p>
          <a:p>
            <a:endParaRPr lang="de-DE" sz="2800" dirty="0">
              <a:latin typeface="Palatino" pitchFamily="2" charset="77"/>
              <a:ea typeface="Palatino" pitchFamily="2" charset="77"/>
            </a:endParaRPr>
          </a:p>
          <a:p>
            <a:endParaRPr lang="de-DE" sz="2800" dirty="0">
              <a:latin typeface="Palatino" pitchFamily="2" charset="77"/>
              <a:ea typeface="Palatino" pitchFamily="2" charset="77"/>
            </a:endParaRPr>
          </a:p>
          <a:p>
            <a:r>
              <a:rPr lang="de-DE" sz="2800" dirty="0">
                <a:latin typeface="Palatino" pitchFamily="2" charset="77"/>
                <a:ea typeface="Palatino" pitchFamily="2" charset="77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/>
              <p:nvPr/>
            </p:nvSpPr>
            <p:spPr>
              <a:xfrm>
                <a:off x="901261" y="3471450"/>
                <a:ext cx="6093719" cy="12275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GB" sz="2800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GB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  <m:sub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GB" sz="28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GB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r>
                        <a:rPr lang="en-GB" sz="28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GB" sz="28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𝒆𝒙𝒑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  <m:acc>
                                <m:accPr>
                                  <m:chr m:val="̂"/>
                                  <m:ctrlP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GB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  <m:t>𝒆𝒙𝒑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GB" sz="2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800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GB" sz="28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2800" b="1" i="1">
                                                  <a:latin typeface="Cambria Math" panose="02040503050406030204" pitchFamily="18" charset="0"/>
                                                </a:rPr>
                                                <m:t>𝜷</m:t>
                                              </m:r>
                                            </m:e>
                                          </m:acc>
                                          <m:sSub>
                                            <m:sSubPr>
                                              <m:ctrlPr>
                                                <a:rPr lang="en-GB" sz="28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1" i="1">
                                                  <a:latin typeface="Cambria Math" panose="02040503050406030204" pitchFamily="18" charset="0"/>
                                                </a:rPr>
                                                <m:t>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b="1" i="1"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DE" sz="2800" b="1" dirty="0"/>
                            <m:t> </m:t>
                          </m:r>
                        </m:den>
                      </m:f>
                    </m:oMath>
                  </m:oMathPara>
                </a14:m>
                <a:endParaRPr lang="de-DE" sz="2800" b="1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61" y="3471450"/>
                <a:ext cx="6093719" cy="12275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17D6FE99-F7CD-864E-93FF-7BFC42D225BF}"/>
              </a:ext>
            </a:extLst>
          </p:cNvPr>
          <p:cNvSpPr/>
          <p:nvPr/>
        </p:nvSpPr>
        <p:spPr>
          <a:xfrm>
            <a:off x="6994979" y="3685782"/>
            <a:ext cx="5919261" cy="2252031"/>
          </a:xfrm>
          <a:prstGeom prst="wedgeRoundRectCallout">
            <a:avLst>
              <a:gd name="adj1" fmla="val -54070"/>
              <a:gd name="adj2" fmla="val -10995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Cambria Math" charset="0"/>
              </a:rPr>
              <a:t>Not constant for different observations. So we have to compute for every observation separately. Or at specific observations we are interested in.</a:t>
            </a:r>
          </a:p>
          <a:p>
            <a:r>
              <a:rPr lang="en-GB" sz="2400" dirty="0">
                <a:latin typeface="Cambria Math" charset="0"/>
              </a:rPr>
              <a:t>R margins() command will help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5353F9-83E8-324B-882D-F87BD98C370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69615" y="6291891"/>
            <a:ext cx="8144736" cy="201361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3B62B32-6804-344A-BE92-38641F2D19F4}"/>
              </a:ext>
            </a:extLst>
          </p:cNvPr>
          <p:cNvSpPr/>
          <p:nvPr/>
        </p:nvSpPr>
        <p:spPr>
          <a:xfrm>
            <a:off x="5513700" y="6499425"/>
            <a:ext cx="7007002" cy="1727731"/>
          </a:xfrm>
          <a:prstGeom prst="wedgeRoundRectCallout">
            <a:avLst>
              <a:gd name="adj1" fmla="val -84754"/>
              <a:gd name="adj2" fmla="val 39793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000">
                <a:latin typeface="Cambria Math" charset="0"/>
              </a:rPr>
              <a:t>Can be compared to linear probability 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F7407A-2798-4F14-BBCD-9619BA2350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400" t="50448" r="46098" b="26965"/>
          <a:stretch/>
        </p:blipFill>
        <p:spPr>
          <a:xfrm>
            <a:off x="8235768" y="7034784"/>
            <a:ext cx="3437681" cy="109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77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earing a suit and ti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B3C9C408-4C21-4DD3-AC1C-28B6C825C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4585" y="-3878"/>
            <a:ext cx="3761804" cy="91141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074" y="1191259"/>
            <a:ext cx="8957404" cy="4334228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91304" y="222227"/>
            <a:ext cx="9829892" cy="948289"/>
          </a:xfrm>
        </p:spPr>
        <p:txBody>
          <a:bodyPr/>
          <a:lstStyle/>
          <a:p>
            <a:r>
              <a:rPr lang="en-US" sz="4400" b="1" dirty="0">
                <a:latin typeface="Palatino Linotype" charset="0"/>
              </a:rPr>
              <a:t>What about men?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65580" y="5755378"/>
                <a:ext cx="9281339" cy="35394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R dropped “female” because of multi-collinearity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300" b="1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We cannot see from our data what happens when female changes while male is kept constant.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Interpretation of coefficients:  </a:t>
                </a:r>
                <a14:m>
                  <m:oMath xmlns:m="http://schemas.openxmlformats.org/officeDocument/2006/math">
                    <m:r>
                      <a:rPr lang="en-GB" sz="23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𝑊𝑜𝑚𝑒𝑛</m:t>
                        </m:r>
                      </m:e>
                    </m:d>
                    <m:r>
                      <a:rPr lang="en-GB" sz="23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𝐶𝑜𝑛𝑠𝑡</m:t>
                        </m:r>
                      </m:sub>
                    </m:sSub>
                  </m:oMath>
                </a14:m>
                <a:endParaRPr lang="en-GB" sz="2300" i="1" dirty="0">
                  <a:solidFill>
                    <a:schemeClr val="tx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3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𝑀𝑒𝑛</m:t>
                          </m:r>
                        </m:e>
                      </m:d>
                      <m:r>
                        <a:rPr lang="en-GB" sz="23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𝐶𝑜𝑛𝑠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3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Palatino Linotype" panose="0204050205050503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300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300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β</m:t>
                          </m:r>
                        </m:e>
                        <m:sub>
                          <m:r>
                            <a:rPr lang="en-GB" sz="2300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𝑚𝑎𝑙𝑒</m:t>
                          </m:r>
                        </m:sub>
                      </m:sSub>
                      <m:r>
                        <m:rPr>
                          <m:nor/>
                        </m:rPr>
                        <a:rPr lang="en-GB" sz="23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Palatino Linotype" panose="02040502050505030304" pitchFamily="18" charset="0"/>
                        </a:rPr>
                        <m:t> </m:t>
                      </m:r>
                    </m:oMath>
                  </m:oMathPara>
                </a14:m>
                <a:endParaRPr lang="en-GB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lvl="1"/>
                <a:endParaRPr lang="en-GB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lvl="1"/>
                <a:r>
                  <a:rPr lang="en-US" sz="23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300" i="1" dirty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dirty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300" i="1" dirty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𝑚𝑎𝑙𝑒</m:t>
                        </m:r>
                      </m:sub>
                    </m:sSub>
                    <m:r>
                      <a:rPr lang="en-GB" sz="2300" i="1" dirty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3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𝑀𝑒𝑛</m:t>
                        </m:r>
                      </m:e>
                    </m:d>
                    <m:r>
                      <a:rPr lang="en-GB" sz="23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3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𝑊𝑜𝑚𝑒𝑛</m:t>
                        </m:r>
                      </m:e>
                    </m:d>
                  </m:oMath>
                </a14:m>
                <a:endParaRPr lang="en-US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0" y="5755378"/>
                <a:ext cx="9281339" cy="3539430"/>
              </a:xfrm>
              <a:prstGeom prst="rect">
                <a:avLst/>
              </a:prstGeom>
              <a:blipFill>
                <a:blip r:embed="rId6"/>
                <a:stretch>
                  <a:fillRect l="-1774" t="-25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-1540" y="914766"/>
            <a:ext cx="5897564" cy="702215"/>
          </a:xfrm>
          <a:prstGeom prst="rect">
            <a:avLst/>
          </a:prstGeom>
          <a:solidFill>
            <a:srgbClr val="FFFF00">
              <a:alpha val="8000"/>
            </a:srgbClr>
          </a:solidFill>
          <a:ln>
            <a:solidFill>
              <a:srgbClr val="FFFF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A4328990-EA12-4072-855C-4AB6C627710D}"/>
              </a:ext>
            </a:extLst>
          </p:cNvPr>
          <p:cNvSpPr/>
          <p:nvPr/>
        </p:nvSpPr>
        <p:spPr>
          <a:xfrm>
            <a:off x="6847656" y="8381918"/>
            <a:ext cx="3931920" cy="843297"/>
          </a:xfrm>
          <a:prstGeom prst="wedgeRoundRectCallout">
            <a:avLst>
              <a:gd name="adj1" fmla="val -91542"/>
              <a:gd name="adj2" fmla="val -713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2 cases in the data. We only need 2 parameters to represent those</a:t>
            </a:r>
          </a:p>
        </p:txBody>
      </p:sp>
    </p:spTree>
    <p:extLst>
      <p:ext uri="{BB962C8B-B14F-4D97-AF65-F5344CB8AC3E}">
        <p14:creationId xmlns:p14="http://schemas.microsoft.com/office/powerpoint/2010/main" val="55189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61" y="1340314"/>
            <a:ext cx="9788131" cy="4189754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213191"/>
            <a:ext cx="9829892" cy="948289"/>
          </a:xfrm>
        </p:spPr>
        <p:txBody>
          <a:bodyPr/>
          <a:lstStyle/>
          <a:p>
            <a:r>
              <a:rPr lang="en-US" b="1" dirty="0">
                <a:latin typeface="Palatino Linotype" charset="0"/>
              </a:rPr>
              <a:t>Another option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65581" y="5909377"/>
                <a:ext cx="12280571" cy="34815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Palatino Linotype" panose="02040502050505030304" pitchFamily="18" charset="0"/>
                  </a:rPr>
                  <a:t>Instead of dropping “female” we can drop “male” 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800" dirty="0"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Palatino Linotype" panose="02040502050505030304" pitchFamily="18" charset="0"/>
                  </a:rPr>
                  <a:t>However, we can also drop the constant as in the regression above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800" dirty="0"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Palatino Linotype" panose="02040502050505030304" pitchFamily="18" charset="0"/>
                  </a:rPr>
                  <a:t>Consequently 	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𝑊𝑜𝑚𝑒𝑛</m:t>
                        </m:r>
                      </m:e>
                    </m:d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𝑓𝑒𝑚𝑎𝑙𝑒</m:t>
                        </m:r>
                      </m:sub>
                    </m:sSub>
                  </m:oMath>
                </a14:m>
                <a:endParaRPr lang="en-GB" sz="280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GB" sz="2800" dirty="0">
                    <a:cs typeface="Palatino Linotype"/>
                  </a:rPr>
                  <a:t>			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𝑀𝑒𝑛</m:t>
                        </m:r>
                      </m:e>
                    </m:d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i="1" dirty="0">
                            <a:latin typeface="Cambria Math" charset="0"/>
                          </a:rPr>
                          <m:t>β</m:t>
                        </m:r>
                      </m:e>
                      <m:sub>
                        <m:r>
                          <a:rPr lang="en-GB" sz="2800" i="1" dirty="0">
                            <a:latin typeface="Cambria Math" panose="02040503050406030204" pitchFamily="18" charset="0"/>
                          </a:rPr>
                          <m:t>𝑚𝑎𝑙𝑒</m:t>
                        </m:r>
                      </m:sub>
                    </m:sSub>
                    <m:r>
                      <m:rPr>
                        <m:nor/>
                      </m:rPr>
                      <a:rPr lang="en-GB" sz="2800" dirty="0">
                        <a:latin typeface="Palatino Linotype" panose="02040502050505030304" pitchFamily="18" charset="0"/>
                      </a:rPr>
                      <m:t> </m:t>
                    </m:r>
                  </m:oMath>
                </a14:m>
                <a:endParaRPr lang="en-GB" sz="2800" dirty="0"/>
              </a:p>
              <a:p>
                <a:endParaRPr lang="en-US" sz="2800" b="1" dirty="0"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800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5909377"/>
                <a:ext cx="12280571" cy="3481594"/>
              </a:xfrm>
              <a:prstGeom prst="rect">
                <a:avLst/>
              </a:prstGeom>
              <a:blipFill>
                <a:blip r:embed="rId4"/>
                <a:stretch>
                  <a:fillRect l="-1638" t="-33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365581" y="1144828"/>
            <a:ext cx="6337655" cy="552988"/>
          </a:xfrm>
          <a:prstGeom prst="rect">
            <a:avLst/>
          </a:prstGeom>
          <a:solidFill>
            <a:srgbClr val="FFFF00">
              <a:alpha val="8000"/>
            </a:srgbClr>
          </a:solidFill>
          <a:ln>
            <a:solidFill>
              <a:srgbClr val="FFFF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</p:spTree>
    <p:extLst>
      <p:ext uri="{BB962C8B-B14F-4D97-AF65-F5344CB8AC3E}">
        <p14:creationId xmlns:p14="http://schemas.microsoft.com/office/powerpoint/2010/main" val="3457987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dn.psfk.com/wp-content/uploads/2014/05/f6ef37c7-6436-4911-8c9a-82df764a75d6.jpg"/>
          <p:cNvPicPr>
            <a:picLocks noChangeAspect="1" noChangeArrowheads="1"/>
          </p:cNvPicPr>
          <p:nvPr/>
        </p:nvPicPr>
        <p:blipFill>
          <a:blip r:embed="rId3" cstate="email">
            <a:alphaModFix amt="3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3006388" cy="909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000" b="1" dirty="0">
                <a:latin typeface="Palatino Linotype" charset="0"/>
              </a:rPr>
              <a:t>Main take-away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65581" y="1697961"/>
                <a:ext cx="12124266" cy="68941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Various ways to represent the same thing/model that men and women have a different average wage by including combinations of dummy variables from the following</a:t>
                </a:r>
              </a:p>
              <a:p>
                <a:pPr marL="1056475" lvl="1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“constant”	: always equal to 1</a:t>
                </a:r>
              </a:p>
              <a:p>
                <a:pPr marL="1056475" lvl="1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“male”       	: equal to 1 for men</a:t>
                </a:r>
              </a:p>
              <a:p>
                <a:pPr marL="1056475" lvl="1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“female”	     	: equal to 1 for women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Which dummies we include exactly will affect the interpretation of the coefficients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GB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sz="28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GB" sz="28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If we include “constant” and “male” (“female”) then “female” (“male”) becomes the </a:t>
                </a:r>
                <a:r>
                  <a:rPr lang="en-GB" sz="2800" b="1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reference category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GB" sz="28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The mean of the reference category is represented by the constant coefficient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1697961"/>
                <a:ext cx="12124266" cy="6894195"/>
              </a:xfrm>
              <a:prstGeom prst="rect">
                <a:avLst/>
              </a:prstGeom>
              <a:blipFill>
                <a:blip r:embed="rId4"/>
                <a:stretch>
                  <a:fillRect l="-1659" t="-16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6328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215CCB-0058-4B25-9BA9-CF811F4A0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98" y="3971928"/>
            <a:ext cx="11774543" cy="4953691"/>
          </a:xfrm>
          <a:prstGeom prst="rect">
            <a:avLst/>
          </a:prstGeom>
        </p:spPr>
      </p:pic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365580" y="473033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Sets of dummies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9419" y="1638426"/>
            <a:ext cx="12407549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Dummies  “male” and “female” classify the sample exhaustively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We often have classifications with more than two categories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e.g. rather than having the education in years we might have only a categorical variable capturing 3 levels of education: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4215384" y="7095744"/>
            <a:ext cx="8789152" cy="2453101"/>
          </a:xfrm>
          <a:prstGeom prst="wedgeRoundRectCallout">
            <a:avLst>
              <a:gd name="adj1" fmla="val -57858"/>
              <a:gd name="adj2" fmla="val -24278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275" b="1" dirty="0"/>
              <a:t>Your turn:  </a:t>
            </a:r>
            <a:r>
              <a:rPr lang="en-US" sz="2275" dirty="0"/>
              <a:t>How would you conduct regression analysis of the relationship between wage and education if all you had was the </a:t>
            </a:r>
            <a:r>
              <a:rPr lang="en-US" sz="2275" dirty="0" err="1"/>
              <a:t>educats</a:t>
            </a:r>
            <a:r>
              <a:rPr lang="en-US" sz="2275" dirty="0"/>
              <a:t> variable?</a:t>
            </a:r>
          </a:p>
          <a:p>
            <a:endParaRPr lang="en-US" sz="2275" b="1" dirty="0"/>
          </a:p>
          <a:p>
            <a:pPr marL="487604" indent="-487604">
              <a:buAutoNum type="alphaLcParenBoth"/>
            </a:pPr>
            <a:r>
              <a:rPr lang="en-US" sz="2275" dirty="0"/>
              <a:t>e.g. </a:t>
            </a:r>
            <a:r>
              <a:rPr lang="en-US" sz="2275" dirty="0" err="1"/>
              <a:t>lm</a:t>
            </a:r>
            <a:r>
              <a:rPr lang="en-US" sz="2275" dirty="0"/>
              <a:t>(</a:t>
            </a:r>
            <a:r>
              <a:rPr lang="en-US" sz="2275" dirty="0" err="1"/>
              <a:t>wage~educats</a:t>
            </a:r>
            <a:r>
              <a:rPr lang="en-US" sz="2275" dirty="0"/>
              <a:t>)</a:t>
            </a:r>
          </a:p>
          <a:p>
            <a:pPr marL="487604" indent="-487604">
              <a:buAutoNum type="alphaLcParenBoth"/>
            </a:pPr>
            <a:r>
              <a:rPr lang="en-US" sz="2275" dirty="0"/>
              <a:t>something else?</a:t>
            </a:r>
          </a:p>
        </p:txBody>
      </p:sp>
    </p:spTree>
    <p:extLst>
      <p:ext uri="{BB962C8B-B14F-4D97-AF65-F5344CB8AC3E}">
        <p14:creationId xmlns:p14="http://schemas.microsoft.com/office/powerpoint/2010/main" val="560711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2646</Words>
  <Application>Microsoft Office PowerPoint</Application>
  <PresentationFormat>Custom</PresentationFormat>
  <Paragraphs>398</Paragraphs>
  <Slides>50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4" baseType="lpstr">
      <vt:lpstr>.AppleSystemUIFont</vt:lpstr>
      <vt:lpstr>.HelveticaNeueDeskInterface-Regular</vt:lpstr>
      <vt:lpstr>Abadi</vt:lpstr>
      <vt:lpstr>Arial</vt:lpstr>
      <vt:lpstr>Calibri</vt:lpstr>
      <vt:lpstr>Cambria Math</vt:lpstr>
      <vt:lpstr>Courier</vt:lpstr>
      <vt:lpstr>Courier New</vt:lpstr>
      <vt:lpstr>Palatino</vt:lpstr>
      <vt:lpstr>Palatino Linotype</vt:lpstr>
      <vt:lpstr>Times New Roman</vt:lpstr>
      <vt:lpstr>Verdana</vt:lpstr>
      <vt:lpstr>Wingdings</vt:lpstr>
      <vt:lpstr>Office Theme</vt:lpstr>
      <vt:lpstr>Econometrics for dummies  About qualitative and nonlinear relationships  by Ralf Martin (r.martin@imperial.ac.uk)</vt:lpstr>
      <vt:lpstr>Objectives for this lecture</vt:lpstr>
      <vt:lpstr>Looking at wage regressions as example again:</vt:lpstr>
      <vt:lpstr>A closer look at those regression coefficients</vt:lpstr>
      <vt:lpstr>Dummies as bars</vt:lpstr>
      <vt:lpstr>What about men?</vt:lpstr>
      <vt:lpstr>Another option</vt:lpstr>
      <vt:lpstr>Main take-away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Testing the validity of the linear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2020-10-28T13:18:43Z</dcterms:created>
  <dcterms:modified xsi:type="dcterms:W3CDTF">2021-10-27T10:23:34Z</dcterms:modified>
</cp:coreProperties>
</file>